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3"/>
  </p:notesMasterIdLst>
  <p:sldIdLst>
    <p:sldId id="274" r:id="rId2"/>
    <p:sldId id="506" r:id="rId3"/>
    <p:sldId id="513" r:id="rId4"/>
    <p:sldId id="420" r:id="rId5"/>
    <p:sldId id="511" r:id="rId6"/>
    <p:sldId id="430" r:id="rId7"/>
    <p:sldId id="512" r:id="rId8"/>
    <p:sldId id="514" r:id="rId9"/>
    <p:sldId id="292" r:id="rId10"/>
    <p:sldId id="509" r:id="rId11"/>
    <p:sldId id="42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120" autoAdjust="0"/>
  </p:normalViewPr>
  <p:slideViewPr>
    <p:cSldViewPr snapToGrid="0">
      <p:cViewPr varScale="1">
        <p:scale>
          <a:sx n="110" d="100"/>
          <a:sy n="110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335B-73E1-45D5-8532-119CD2F4A5BC}" type="datetimeFigureOut">
              <a:rPr lang="cs-CZ" smtClean="0"/>
              <a:t>22.06.2026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6E4B-9E3A-4283-B3CA-7CABE7E65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7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6E4B-9E3A-4283-B3CA-7CABE7E651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6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79AC-8535-1B40-5385-EE9F48A6D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53994AB-001C-C427-C36D-9153E009E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273FDE-9530-00D4-C408-3588E37CE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D24E17-BC4F-E266-1CBF-F7785BCC4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65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75D69-8233-6C4A-DE8C-41E883A62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EF5FC98-77E5-C646-96BB-6D5BF3AA6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1816A7-1629-925C-B003-D20E2BCFD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třetina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odpadů</a:t>
            </a:r>
            <a:r>
              <a:rPr lang="en-US" dirty="0"/>
              <a:t> v EU je </a:t>
            </a:r>
            <a:r>
              <a:rPr lang="en-US" dirty="0" err="1"/>
              <a:t>stavební</a:t>
            </a:r>
            <a:r>
              <a:rPr lang="en-US" dirty="0"/>
              <a:t> a </a:t>
            </a:r>
            <a:r>
              <a:rPr lang="en-US" dirty="0" err="1"/>
              <a:t>demoliční</a:t>
            </a:r>
            <a:r>
              <a:rPr lang="en-US" dirty="0"/>
              <a:t> </a:t>
            </a:r>
            <a:r>
              <a:rPr lang="en-US" dirty="0" err="1"/>
              <a:t>odpad</a:t>
            </a:r>
            <a:r>
              <a:rPr lang="en-US" dirty="0"/>
              <a:t>, z </a:t>
            </a:r>
            <a:r>
              <a:rPr lang="en-US" dirty="0" err="1"/>
              <a:t>něhož</a:t>
            </a:r>
            <a:r>
              <a:rPr lang="en-US" dirty="0"/>
              <a:t> </a:t>
            </a:r>
            <a:r>
              <a:rPr lang="en-US" dirty="0" err="1"/>
              <a:t>významná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(</a:t>
            </a:r>
            <a:r>
              <a:rPr lang="en-US" dirty="0" err="1"/>
              <a:t>okolo</a:t>
            </a:r>
            <a:r>
              <a:rPr lang="en-US" dirty="0"/>
              <a:t> 40 %) je </a:t>
            </a:r>
            <a:r>
              <a:rPr lang="en-US" dirty="0" err="1"/>
              <a:t>jemná</a:t>
            </a:r>
            <a:r>
              <a:rPr lang="en-US" dirty="0"/>
              <a:t> </a:t>
            </a:r>
            <a:r>
              <a:rPr lang="en-US" dirty="0" err="1"/>
              <a:t>frakce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n-US" dirty="0" err="1"/>
              <a:t>žádné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. My k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přidáváme</a:t>
            </a:r>
            <a:r>
              <a:rPr lang="en-US" dirty="0"/>
              <a:t> </a:t>
            </a:r>
            <a:r>
              <a:rPr lang="en-US" dirty="0" err="1"/>
              <a:t>bakterie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krystaly</a:t>
            </a:r>
            <a:r>
              <a:rPr lang="en-US" dirty="0"/>
              <a:t> CaCO3. Ty </a:t>
            </a:r>
            <a:r>
              <a:rPr lang="en-US" dirty="0" err="1"/>
              <a:t>spojují</a:t>
            </a:r>
            <a:r>
              <a:rPr lang="en-US" dirty="0"/>
              <a:t> </a:t>
            </a:r>
            <a:r>
              <a:rPr lang="en-US" dirty="0" err="1"/>
              <a:t>jednotlivé</a:t>
            </a:r>
            <a:r>
              <a:rPr lang="en-US" dirty="0"/>
              <a:t> </a:t>
            </a:r>
            <a:r>
              <a:rPr lang="en-US" dirty="0" err="1"/>
              <a:t>částice</a:t>
            </a:r>
            <a:r>
              <a:rPr lang="en-US" dirty="0"/>
              <a:t> </a:t>
            </a:r>
            <a:r>
              <a:rPr lang="en-US" dirty="0" err="1"/>
              <a:t>demoličního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a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pevný</a:t>
            </a:r>
            <a:r>
              <a:rPr lang="en-US" dirty="0"/>
              <a:t> </a:t>
            </a:r>
            <a:r>
              <a:rPr lang="en-US" dirty="0" err="1"/>
              <a:t>vzorek</a:t>
            </a:r>
            <a:r>
              <a:rPr lang="en-US" dirty="0"/>
              <a:t>. Pro </a:t>
            </a:r>
            <a:r>
              <a:rPr lang="en-US" dirty="0" err="1"/>
              <a:t>zlevnění</a:t>
            </a:r>
            <a:r>
              <a:rPr lang="en-US" dirty="0"/>
              <a:t>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využíváme</a:t>
            </a:r>
            <a:r>
              <a:rPr lang="en-US" dirty="0"/>
              <a:t> </a:t>
            </a:r>
            <a:r>
              <a:rPr lang="en-US" dirty="0" err="1"/>
              <a:t>pivovarské</a:t>
            </a:r>
            <a:r>
              <a:rPr lang="en-US" dirty="0"/>
              <a:t> </a:t>
            </a:r>
            <a:r>
              <a:rPr lang="en-US" dirty="0" err="1"/>
              <a:t>mláto</a:t>
            </a:r>
            <a:r>
              <a:rPr lang="en-US" dirty="0"/>
              <a:t> a </a:t>
            </a:r>
            <a:r>
              <a:rPr lang="en-US" dirty="0" err="1"/>
              <a:t>kvasnice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kultivační</a:t>
            </a:r>
            <a:r>
              <a:rPr lang="en-US" dirty="0"/>
              <a:t> </a:t>
            </a:r>
            <a:r>
              <a:rPr lang="en-US" dirty="0" err="1"/>
              <a:t>médium</a:t>
            </a:r>
            <a:r>
              <a:rPr lang="en-US" dirty="0"/>
              <a:t> pro </a:t>
            </a:r>
            <a:r>
              <a:rPr lang="en-US" dirty="0" err="1"/>
              <a:t>bakterie</a:t>
            </a:r>
            <a:r>
              <a:rPr lang="en-US" dirty="0"/>
              <a:t>. </a:t>
            </a:r>
            <a:r>
              <a:rPr lang="en-US" dirty="0" err="1"/>
              <a:t>Optimalizovali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složení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 </a:t>
            </a:r>
            <a:r>
              <a:rPr lang="en-US" dirty="0" err="1"/>
              <a:t>mláto</a:t>
            </a:r>
            <a:r>
              <a:rPr lang="en-US" dirty="0"/>
              <a:t> (20 g/l </a:t>
            </a:r>
            <a:r>
              <a:rPr lang="en-US" dirty="0" err="1"/>
              <a:t>pouze</a:t>
            </a:r>
            <a:r>
              <a:rPr lang="en-US" dirty="0"/>
              <a:t> v </a:t>
            </a:r>
            <a:r>
              <a:rPr lang="en-US" dirty="0" err="1"/>
              <a:t>destilované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, </a:t>
            </a:r>
            <a:r>
              <a:rPr lang="en-US" dirty="0" err="1"/>
              <a:t>tepelná</a:t>
            </a:r>
            <a:r>
              <a:rPr lang="en-US" dirty="0"/>
              <a:t> </a:t>
            </a:r>
            <a:r>
              <a:rPr lang="en-US" dirty="0" err="1"/>
              <a:t>úprava</a:t>
            </a:r>
            <a:r>
              <a:rPr lang="en-US" dirty="0"/>
              <a:t> 121 °C po </a:t>
            </a:r>
            <a:r>
              <a:rPr lang="en-US" dirty="0" err="1"/>
              <a:t>dobu</a:t>
            </a:r>
            <a:r>
              <a:rPr lang="en-US" dirty="0"/>
              <a:t> 20 min) a 5 % </a:t>
            </a:r>
            <a:r>
              <a:rPr lang="en-US" dirty="0" err="1"/>
              <a:t>autolyzátu</a:t>
            </a:r>
            <a:r>
              <a:rPr lang="en-US" dirty="0"/>
              <a:t> </a:t>
            </a:r>
            <a:r>
              <a:rPr lang="en-US" dirty="0" err="1"/>
              <a:t>pivovarských</a:t>
            </a:r>
            <a:r>
              <a:rPr lang="en-US" dirty="0"/>
              <a:t> </a:t>
            </a:r>
            <a:r>
              <a:rPr lang="en-US" dirty="0" err="1"/>
              <a:t>odpadních</a:t>
            </a:r>
            <a:r>
              <a:rPr lang="en-US" dirty="0"/>
              <a:t> </a:t>
            </a:r>
            <a:r>
              <a:rPr lang="en-US" dirty="0" err="1"/>
              <a:t>kvasnic</a:t>
            </a:r>
            <a:r>
              <a:rPr lang="en-US" dirty="0"/>
              <a:t> (50 % v </a:t>
            </a:r>
            <a:r>
              <a:rPr lang="en-US" dirty="0" err="1"/>
              <a:t>destilované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, 55 °C po 24 hod). S </a:t>
            </a:r>
            <a:r>
              <a:rPr lang="en-US" dirty="0" err="1"/>
              <a:t>tímto</a:t>
            </a:r>
            <a:r>
              <a:rPr lang="en-US" dirty="0"/>
              <a:t> </a:t>
            </a:r>
            <a:r>
              <a:rPr lang="en-US" dirty="0" err="1"/>
              <a:t>médiem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vytvořeny</a:t>
            </a:r>
            <a:r>
              <a:rPr lang="en-US" dirty="0"/>
              <a:t> </a:t>
            </a:r>
            <a:r>
              <a:rPr lang="en-US" dirty="0" err="1"/>
              <a:t>vzorky</a:t>
            </a:r>
            <a:r>
              <a:rPr lang="en-US" dirty="0"/>
              <a:t> biobetonu, </a:t>
            </a:r>
            <a:r>
              <a:rPr lang="en-US" dirty="0" err="1"/>
              <a:t>jejichž</a:t>
            </a:r>
            <a:r>
              <a:rPr lang="en-US" dirty="0"/>
              <a:t> </a:t>
            </a:r>
            <a:r>
              <a:rPr lang="en-US" dirty="0" err="1"/>
              <a:t>předběžné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vypadají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slibně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1D9C7A-45AD-1C76-C71A-39584A3B4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5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72189-E028-F046-6851-AC4B09F9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D21FB4E-B1ED-B056-5702-F7E3F0753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D542BD-A82B-364A-ADCA-62EF9D1A8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D46E42-5A8A-8726-B977-47781D979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25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1C952-45C8-2F6F-C14A-64450781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EC9033B-2C1A-9E98-3236-21105787B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B0241B-0A45-E3A1-E620-2136AC607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B40CFF-684E-F277-E40F-2C9C10ECE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2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AEB4-B036-9CF2-08DD-4FCC3B05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E44068-1BF9-E591-B787-ED136D9AC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48F0F77-93D7-1FAB-766B-93FBAB892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5DEC45-732F-7AB0-25E9-DD6CD7559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5C55-2761-D377-5A02-FB654736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4673CE7-BD18-C94F-D2A7-08A2C71B7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8259CF-1E0F-AF46-00B7-3191F7422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7C63B0-047C-613E-2C03-F1C306DBF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A6F2D-44D0-455A-B960-5345E625268A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726E7-4D4A-422F-9053-35DDD02AB0BC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1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D79EA-C1ED-4AE8-A5A3-ADFE91A08575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31A21-2F04-4ECF-9102-A1E7F3AAE577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0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3C8E-8A91-48FE-B975-49DF60849DF9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3D718-7BDD-4FBD-A7F6-B54EB8EA5E88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484B0-6B75-4140-9D6E-83999F71333C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0D4342-EF4A-459D-8CF0-56F806ED0E82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3448E-A3E5-4852-A6EE-D1CECB46954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3A1F0-49C3-4249-9938-D56D020D58E7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929-EB75-4A22-89BC-A767F20CDB5F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solcova@icpf.cas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immerova@fzp.czu.cz" TargetMode="External"/><Relationship Id="rId5" Type="http://schemas.openxmlformats.org/officeDocument/2006/relationships/hyperlink" Target="mailto:gabrhel@fzp.czu.cz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996015"/>
            <a:ext cx="1439545" cy="1439545"/>
          </a:xfrm>
          <a:prstGeom prst="rect">
            <a:avLst/>
          </a:prstGeom>
        </p:spPr>
      </p:pic>
      <p:sp>
        <p:nvSpPr>
          <p:cNvPr id="205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427984" y="1628800"/>
            <a:ext cx="4392612" cy="3743920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Dílčí projekt DP 7</a:t>
            </a: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r>
              <a:rPr lang="cs-CZ" sz="2200" b="1" dirty="0">
                <a:solidFill>
                  <a:srgbClr val="339966"/>
                </a:solidFill>
                <a:latin typeface="Arial" charset="0"/>
              </a:rPr>
              <a:t>Výsledky v roce 2026</a:t>
            </a:r>
            <a:endParaRPr lang="cs-CZ" sz="2200" b="1" u="sng" dirty="0">
              <a:solidFill>
                <a:srgbClr val="339966"/>
              </a:solidFill>
            </a:endParaRPr>
          </a:p>
        </p:txBody>
      </p:sp>
      <p:pic>
        <p:nvPicPr>
          <p:cNvPr id="205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3164"/>
            <a:ext cx="4187825" cy="56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85036" y="5959152"/>
            <a:ext cx="2652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Projekt TA ČR č. TN02000044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FDED7A-8B54-4E2D-BA52-6D41DB56AA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94" y="110815"/>
            <a:ext cx="9026305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89CE6-C667-BA75-90D0-83ED2DAC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F7818248-453D-DAC0-0A05-80745032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38A8F49-7DE2-4614-274A-A8D21553772E}"/>
              </a:ext>
            </a:extLst>
          </p:cNvPr>
          <p:cNvSpPr txBox="1"/>
          <p:nvPr/>
        </p:nvSpPr>
        <p:spPr>
          <a:xfrm>
            <a:off x="7300290" y="2479886"/>
            <a:ext cx="102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Voda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4DCDFCD-EE0C-EDFD-FF11-404D0FD29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98" y="1130178"/>
            <a:ext cx="8240800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20000"/>
              </a:spcBef>
              <a:buClr>
                <a:srgbClr val="339966"/>
              </a:buClr>
            </a:pPr>
            <a:r>
              <a:rPr lang="cs-CZ" sz="1800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Publikace cirkulární ekonomika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2AAA60-152C-2ADD-FDB4-BC8225315B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EA3C51-4820-30CE-9D70-38815E43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82" y="1641798"/>
            <a:ext cx="5619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7897A9-C3F5-4D78-AC2A-539A3024BA59}"/>
              </a:ext>
            </a:extLst>
          </p:cNvPr>
          <p:cNvSpPr txBox="1"/>
          <p:nvPr/>
        </p:nvSpPr>
        <p:spPr>
          <a:xfrm>
            <a:off x="651782" y="2641461"/>
            <a:ext cx="8240800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Zhodnocení stavu recyklace fotovoltaických panelů a baterií v kontextu cirkulární ekonomiky v pěti evropských státech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Vilém GABRHEL</a:t>
            </a:r>
            <a:r>
              <a:rPr lang="cs-CZ" sz="1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Lenka WIMMEROVÁ</a:t>
            </a:r>
            <a:r>
              <a:rPr lang="cs-CZ" sz="1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Olga ŠOLCOVÁ</a:t>
            </a:r>
            <a:r>
              <a:rPr lang="cs-CZ" sz="1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cs-CZ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Česká zemědělská univerzita v Praze, Fakulta životního prostředí, Kamýcká 129, 165 00 Praha - Suchdol,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cs-CZ" sz="1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Ústav chemických procesů AV ČR, 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v.v.i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Rozvojová 135, 165 02 Praha, </a:t>
            </a:r>
            <a:b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e-maily: </a:t>
            </a:r>
            <a:r>
              <a:rPr lang="cs-CZ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gabrhel@fzp.czu.cz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wimmerova@fzp.czu.cz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solcova@icpf.cas.cz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just">
              <a:spcAft>
                <a:spcPts val="600"/>
              </a:spcAft>
              <a:buNone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180340" algn="just">
              <a:spcAft>
                <a:spcPts val="6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Shrnutí: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studie bylo zhodnotit 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stav a vývoj recyklace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vybraných evropských státech se zaměřením na fotovoltaické panely a baterie v kontextu cirkulární ekonomiky. Analýza vychází z dat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Eurostatu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je zaměřena na pět vybraných evropských zemí: Belgie, Česká republika, Nizozemí, Německo, Polsko. S ohledem na dostupnost dat bylo sledováno nejvíce současné pětileté období 2019–2023 pro fotovoltaické panely a baterie a období 2017–2021 bylo vybráno pro srovnání patentů a investic v sektorech cirkulární ekonomiky. V rámci studie byly sledovány ukazatele míry recyklace elektroodpadu, materiálové toky, zpracovatelské kapacity (FV panelů a baterií) a socio-ekonomické proměnné (zaměstnanost v sektorech CE). V oblasti FV panelů a baterií za sledované proměnné bylo Německo dominantním státem z pohledu reportovaného množství tohoto odpadu. Z hlediska zpracovatelských kapacit baterií a FV panelů byly však identifikovány často jen dílčí údaje na úrovni jednotlivých firem. Zaměstnanost v sektorech cirkulární ekonomiky v EU dlouhodobě roste, přičemž relativně nejvyšší podíl na celkové zaměstnanosti vykazuje Česká republika a Polsko, zatímco Belgie a Nizozemí dosáhly podílů nižších.</a:t>
            </a:r>
          </a:p>
          <a:p>
            <a:pPr indent="180340" algn="just">
              <a:spcAft>
                <a:spcPts val="6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Klíčová slova: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cirkulární ekonomika, fotovoltaické panely, baterie, recyklace, zaměstnanost,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0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93683" y="2562641"/>
            <a:ext cx="8210550" cy="1020913"/>
          </a:xfrm>
        </p:spPr>
        <p:txBody>
          <a:bodyPr>
            <a:noAutofit/>
          </a:bodyPr>
          <a:lstStyle/>
          <a:p>
            <a:pPr marL="0" indent="0" algn="ctr" fontAlgn="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cs-CZ" sz="2800" b="1" u="none" strike="noStrike" dirty="0">
                <a:solidFill>
                  <a:srgbClr val="339966"/>
                </a:solidFill>
                <a:effectLst/>
                <a:latin typeface="+mn-lt"/>
              </a:rPr>
              <a:t>Děkujeme za pozornost </a:t>
            </a:r>
            <a:br>
              <a:rPr lang="cs-CZ" sz="2800" b="1" u="none" strike="noStrike" dirty="0">
                <a:solidFill>
                  <a:srgbClr val="339966"/>
                </a:solidFill>
                <a:effectLst/>
                <a:latin typeface="+mn-lt"/>
              </a:rPr>
            </a:br>
            <a:r>
              <a:rPr lang="cs-CZ" sz="2800" b="1" u="none" strike="noStrike" dirty="0">
                <a:solidFill>
                  <a:srgbClr val="339966"/>
                </a:solidFill>
                <a:effectLst/>
                <a:latin typeface="+mn-lt"/>
              </a:rPr>
              <a:t>a všem kolegům za spolupráci !</a:t>
            </a:r>
            <a:endParaRPr lang="cs-CZ" sz="2800" b="0" i="0" u="none" strike="noStrike" dirty="0">
              <a:solidFill>
                <a:srgbClr val="339966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B7CA7B-1630-5342-9456-84915EEBFD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E669-CE78-D7F1-8DF3-6A5BD8E5D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7AA6C8E-C0E3-1616-EC19-5D3D1376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617B410-764B-547C-5EF6-681C12BFF582}"/>
              </a:ext>
            </a:extLst>
          </p:cNvPr>
          <p:cNvGraphicFramePr>
            <a:graphicFrameLocks noGrp="1"/>
          </p:cNvGraphicFramePr>
          <p:nvPr/>
        </p:nvGraphicFramePr>
        <p:xfrm>
          <a:off x="693683" y="1759736"/>
          <a:ext cx="7756633" cy="165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570">
                  <a:extLst>
                    <a:ext uri="{9D8B030D-6E8A-4147-A177-3AD203B41FA5}">
                      <a16:colId xmlns:a16="http://schemas.microsoft.com/office/drawing/2014/main" val="824020784"/>
                    </a:ext>
                  </a:extLst>
                </a:gridCol>
                <a:gridCol w="5571072">
                  <a:extLst>
                    <a:ext uri="{9D8B030D-6E8A-4147-A177-3AD203B41FA5}">
                      <a16:colId xmlns:a16="http://schemas.microsoft.com/office/drawing/2014/main" val="2418795047"/>
                    </a:ext>
                  </a:extLst>
                </a:gridCol>
                <a:gridCol w="1024991">
                  <a:extLst>
                    <a:ext uri="{9D8B030D-6E8A-4147-A177-3AD203B41FA5}">
                      <a16:colId xmlns:a16="http://schemas.microsoft.com/office/drawing/2014/main" val="682734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Výsledek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 výsledku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Druh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3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V11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Přípravek pro opětovné použití průmyslových odpadů </a:t>
                      </a:r>
                      <a:b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pivovarnického průmyslu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err="1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Gfunk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3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V12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Využití průmyslových odpadů pro technologii MICP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443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V13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vhodných sortimentů pro podmínky výsypek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007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2E389F1B-6A58-79C2-B5A9-F741C5F13E67}"/>
              </a:ext>
            </a:extLst>
          </p:cNvPr>
          <p:cNvSpPr/>
          <p:nvPr/>
        </p:nvSpPr>
        <p:spPr>
          <a:xfrm>
            <a:off x="0" y="11481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Výsledky rok 2026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20F3D8A-843A-421B-095B-98DE0B7598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9B845C7-2CA4-1138-48AF-E68A1A442A26}"/>
              </a:ext>
            </a:extLst>
          </p:cNvPr>
          <p:cNvGraphicFramePr>
            <a:graphicFrameLocks noGrp="1"/>
          </p:cNvGraphicFramePr>
          <p:nvPr/>
        </p:nvGraphicFramePr>
        <p:xfrm>
          <a:off x="693683" y="3427529"/>
          <a:ext cx="7756633" cy="57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570">
                  <a:extLst>
                    <a:ext uri="{9D8B030D-6E8A-4147-A177-3AD203B41FA5}">
                      <a16:colId xmlns:a16="http://schemas.microsoft.com/office/drawing/2014/main" val="824020784"/>
                    </a:ext>
                  </a:extLst>
                </a:gridCol>
                <a:gridCol w="5571072">
                  <a:extLst>
                    <a:ext uri="{9D8B030D-6E8A-4147-A177-3AD203B41FA5}">
                      <a16:colId xmlns:a16="http://schemas.microsoft.com/office/drawing/2014/main" val="2418795047"/>
                    </a:ext>
                  </a:extLst>
                </a:gridCol>
                <a:gridCol w="1024991">
                  <a:extLst>
                    <a:ext uri="{9D8B030D-6E8A-4147-A177-3AD203B41FA5}">
                      <a16:colId xmlns:a16="http://schemas.microsoft.com/office/drawing/2014/main" val="682734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V14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Sorpční jednotka pro odstraňování polutantů z vod </a:t>
                      </a:r>
                      <a:b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aseline="0" dirty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terciální čištění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err="1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Gfunk</a:t>
                      </a:r>
                      <a:endParaRPr lang="en-US" sz="1600" baseline="0" dirty="0">
                        <a:solidFill>
                          <a:srgbClr val="3399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1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6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EBA6-41BB-CD8A-8A11-98CBABA9E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2031C1C-88F1-B48E-9884-67AE7FBB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CCC579F-676D-9F13-1812-0465E56D6F9E}"/>
              </a:ext>
            </a:extLst>
          </p:cNvPr>
          <p:cNvSpPr/>
          <p:nvPr/>
        </p:nvSpPr>
        <p:spPr>
          <a:xfrm>
            <a:off x="470780" y="1148160"/>
            <a:ext cx="867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Přípravek pro opětovné použití průmyslových odpadů </a:t>
            </a:r>
            <a:b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pivovarnického průmyslu – výsledek </a:t>
            </a:r>
            <a:r>
              <a:rPr lang="cs-CZ" b="1" dirty="0" err="1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Gfunk</a:t>
            </a: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(TN02000044/7-V11)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7AEC8F5-D38B-FB13-4B7C-F5A0640991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1624F74-9434-BA86-8A73-775C23A6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79" y="1794491"/>
            <a:ext cx="8530001" cy="4525963"/>
          </a:xfrm>
        </p:spPr>
        <p:txBody>
          <a:bodyPr/>
          <a:lstStyle/>
          <a:p>
            <a:pPr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1/3 odpadu v EU: stavební a demoliční odpad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Recyklace jemné frakce (pod 4 mm) pomocí mikrobiálně indukovaného srážení uhličitanu vápenatého (MICP)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Využití mláta a pivovarských kvasnic jako zdroje živin pro bakterie – výrazně nižší cena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Optimalizována média pro </a:t>
            </a:r>
            <a:r>
              <a:rPr lang="cs-CZ" sz="1400" i="1" dirty="0"/>
              <a:t>Sutcliffiella cohnii </a:t>
            </a:r>
            <a:r>
              <a:rPr lang="cs-CZ" sz="1400" dirty="0"/>
              <a:t>DSM 6307</a:t>
            </a:r>
          </a:p>
          <a:p>
            <a:endParaRPr lang="cs-CZ" sz="1600" dirty="0"/>
          </a:p>
        </p:txBody>
      </p:sp>
      <p:pic>
        <p:nvPicPr>
          <p:cNvPr id="3" name="Obrázek 2" descr="Obsah obrázku skála, území, venku, Suť&#10;&#10;Popis byl vytvořen automaticky">
            <a:extLst>
              <a:ext uri="{FF2B5EF4-FFF2-40B4-BE49-F238E27FC236}">
                <a16:creationId xmlns:a16="http://schemas.microsoft.com/office/drawing/2014/main" id="{80E0ED1D-A5FD-1FDB-4020-2848528015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859" y="3238287"/>
            <a:ext cx="2470897" cy="2255765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106EC968-4824-7A11-DCBF-FBAB1362710E}"/>
              </a:ext>
            </a:extLst>
          </p:cNvPr>
          <p:cNvGrpSpPr/>
          <p:nvPr/>
        </p:nvGrpSpPr>
        <p:grpSpPr>
          <a:xfrm>
            <a:off x="3325202" y="3421402"/>
            <a:ext cx="4339332" cy="1858607"/>
            <a:chOff x="3918257" y="2164010"/>
            <a:chExt cx="6409351" cy="2745228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1A8F790-2C6B-917E-4735-9277C3264AA5}"/>
                </a:ext>
              </a:extLst>
            </p:cNvPr>
            <p:cNvSpPr txBox="1"/>
            <p:nvPr/>
          </p:nvSpPr>
          <p:spPr>
            <a:xfrm>
              <a:off x="9091197" y="4500101"/>
              <a:ext cx="1236411" cy="40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/>
                <a:t>biobeton</a:t>
              </a:r>
            </a:p>
          </p:txBody>
        </p:sp>
        <p:sp>
          <p:nvSpPr>
            <p:cNvPr id="7" name="Plus 6">
              <a:extLst>
                <a:ext uri="{FF2B5EF4-FFF2-40B4-BE49-F238E27FC236}">
                  <a16:creationId xmlns:a16="http://schemas.microsoft.com/office/drawing/2014/main" id="{D650726E-E7F2-66E5-CF3E-3FF5C6789A69}"/>
                </a:ext>
              </a:extLst>
            </p:cNvPr>
            <p:cNvSpPr/>
            <p:nvPr/>
          </p:nvSpPr>
          <p:spPr>
            <a:xfrm>
              <a:off x="3918257" y="2979620"/>
              <a:ext cx="235527" cy="242938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Plus 7">
              <a:extLst>
                <a:ext uri="{FF2B5EF4-FFF2-40B4-BE49-F238E27FC236}">
                  <a16:creationId xmlns:a16="http://schemas.microsoft.com/office/drawing/2014/main" id="{2310857A-785C-4C73-CA32-1BE90FDF1A83}"/>
                </a:ext>
              </a:extLst>
            </p:cNvPr>
            <p:cNvSpPr/>
            <p:nvPr/>
          </p:nvSpPr>
          <p:spPr>
            <a:xfrm>
              <a:off x="6134432" y="2979620"/>
              <a:ext cx="235527" cy="242938"/>
            </a:xfrm>
            <a:prstGeom prst="mathPlus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25EB31D0-F2D7-4F2F-C207-284EDC34A246}"/>
                </a:ext>
              </a:extLst>
            </p:cNvPr>
            <p:cNvGrpSpPr/>
            <p:nvPr/>
          </p:nvGrpSpPr>
          <p:grpSpPr>
            <a:xfrm>
              <a:off x="5558744" y="2176298"/>
              <a:ext cx="3051684" cy="2301652"/>
              <a:chOff x="5060072" y="2826835"/>
              <a:chExt cx="3051684" cy="2301652"/>
            </a:xfrm>
          </p:grpSpPr>
          <p:pic>
            <p:nvPicPr>
              <p:cNvPr id="17" name="Obrázek 16" descr="Obsah obrázku zeď, interiér, metla, umění&#10;&#10;Popis byl vytvořen automaticky">
                <a:extLst>
                  <a:ext uri="{FF2B5EF4-FFF2-40B4-BE49-F238E27FC236}">
                    <a16:creationId xmlns:a16="http://schemas.microsoft.com/office/drawing/2014/main" id="{A148F4E3-132E-EF8E-7629-064167D51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666795" y="3099685"/>
                <a:ext cx="1849581" cy="1303882"/>
              </a:xfrm>
              <a:prstGeom prst="rect">
                <a:avLst/>
              </a:prstGeom>
            </p:spPr>
          </p:pic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4CF6549-0AC4-EB1A-57A7-3F287D5DC229}"/>
                  </a:ext>
                </a:extLst>
              </p:cNvPr>
              <p:cNvSpPr txBox="1"/>
              <p:nvPr/>
            </p:nvSpPr>
            <p:spPr>
              <a:xfrm>
                <a:off x="5060072" y="4673889"/>
                <a:ext cx="3051684" cy="45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cs-CZ" sz="1400" dirty="0"/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CBABA887-CAF7-1ADD-1A48-8F7732E2E872}"/>
                </a:ext>
              </a:extLst>
            </p:cNvPr>
            <p:cNvGrpSpPr/>
            <p:nvPr/>
          </p:nvGrpSpPr>
          <p:grpSpPr>
            <a:xfrm>
              <a:off x="4216130" y="2164010"/>
              <a:ext cx="1856845" cy="2286360"/>
              <a:chOff x="3717458" y="2814547"/>
              <a:chExt cx="1856845" cy="2286360"/>
            </a:xfrm>
          </p:grpSpPr>
          <p:pic>
            <p:nvPicPr>
              <p:cNvPr id="15" name="Obrázek 14" descr="Obsah obrázku kruh, nádobí&#10;&#10;Popis byl vytvořen automaticky">
                <a:extLst>
                  <a:ext uri="{FF2B5EF4-FFF2-40B4-BE49-F238E27FC236}">
                    <a16:creationId xmlns:a16="http://schemas.microsoft.com/office/drawing/2014/main" id="{0355990A-79E8-203F-75D1-DA9FE8207E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3721090" y="2810915"/>
                <a:ext cx="1849582" cy="1856845"/>
              </a:xfrm>
              <a:prstGeom prst="rect">
                <a:avLst/>
              </a:prstGeom>
            </p:spPr>
          </p:pic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F0D2C8CF-FBF1-AD1E-564B-D8B2C378EDD5}"/>
                  </a:ext>
                </a:extLst>
              </p:cNvPr>
              <p:cNvSpPr txBox="1"/>
              <p:nvPr/>
            </p:nvSpPr>
            <p:spPr>
              <a:xfrm>
                <a:off x="4033597" y="4691770"/>
                <a:ext cx="1224571" cy="409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200" b="1" i="1" dirty="0"/>
                  <a:t>S. cohnii</a:t>
                </a:r>
              </a:p>
            </p:txBody>
          </p:sp>
        </p:grpSp>
        <p:sp>
          <p:nvSpPr>
            <p:cNvPr id="12" name="Rovná se 11">
              <a:extLst>
                <a:ext uri="{FF2B5EF4-FFF2-40B4-BE49-F238E27FC236}">
                  <a16:creationId xmlns:a16="http://schemas.microsoft.com/office/drawing/2014/main" id="{71C12419-83D8-DA38-0B91-33A70A752A90}"/>
                </a:ext>
              </a:extLst>
            </p:cNvPr>
            <p:cNvSpPr/>
            <p:nvPr/>
          </p:nvSpPr>
          <p:spPr>
            <a:xfrm>
              <a:off x="7837944" y="3001118"/>
              <a:ext cx="433096" cy="242938"/>
            </a:xfrm>
            <a:prstGeom prst="mathEqual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pic>
        <p:nvPicPr>
          <p:cNvPr id="19" name="Zástupný obsah 3" descr="Obsah obrázku směs, interiér, jídlo&#10;&#10;Popis byl vytvořen automaticky">
            <a:extLst>
              <a:ext uri="{FF2B5EF4-FFF2-40B4-BE49-F238E27FC236}">
                <a16:creationId xmlns:a16="http://schemas.microsoft.com/office/drawing/2014/main" id="{D0CED4ED-DF6E-50F1-B24A-8820D7E8DF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884381" y="5207728"/>
            <a:ext cx="1531371" cy="15204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ázek 19" descr="Obsah obrázku nápoj, jídlo, šálek, pěna&#10;&#10;Popis byl vytvořen automaticky">
            <a:extLst>
              <a:ext uri="{FF2B5EF4-FFF2-40B4-BE49-F238E27FC236}">
                <a16:creationId xmlns:a16="http://schemas.microsoft.com/office/drawing/2014/main" id="{B42AC3E3-DCC9-DA24-F469-85A3806BD6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16209" y="5582766"/>
            <a:ext cx="1253289" cy="1279399"/>
          </a:xfrm>
          <a:prstGeom prst="ellipse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9D4D98A-C76F-5E4B-A279-0FCBA26A33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823" y="3164325"/>
            <a:ext cx="1612084" cy="18386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Šipka dolů 21">
            <a:extLst>
              <a:ext uri="{FF2B5EF4-FFF2-40B4-BE49-F238E27FC236}">
                <a16:creationId xmlns:a16="http://schemas.microsoft.com/office/drawing/2014/main" id="{419B05ED-E157-3B99-72A6-7659015626D4}"/>
              </a:ext>
            </a:extLst>
          </p:cNvPr>
          <p:cNvSpPr/>
          <p:nvPr/>
        </p:nvSpPr>
        <p:spPr bwMode="auto">
          <a:xfrm>
            <a:off x="5474949" y="4716670"/>
            <a:ext cx="192450" cy="492885"/>
          </a:xfrm>
          <a:prstGeom prst="downArrow">
            <a:avLst>
              <a:gd name="adj1" fmla="val 20370"/>
              <a:gd name="adj2" fmla="val 53704"/>
            </a:avLst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Arial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6FF20FA-225F-B65C-EF0E-22D405D34BC6}"/>
              </a:ext>
            </a:extLst>
          </p:cNvPr>
          <p:cNvSpPr txBox="1"/>
          <p:nvPr/>
        </p:nvSpPr>
        <p:spPr>
          <a:xfrm>
            <a:off x="4572000" y="5317182"/>
            <a:ext cx="450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kultivační médium</a:t>
            </a:r>
          </a:p>
          <a:p>
            <a:r>
              <a:rPr lang="cs-CZ" sz="1200" dirty="0"/>
              <a:t>mláto (20 g/l, dH</a:t>
            </a:r>
            <a:r>
              <a:rPr lang="cs-CZ" sz="1200" baseline="-25000" dirty="0"/>
              <a:t>2</a:t>
            </a:r>
            <a:r>
              <a:rPr lang="cs-CZ" sz="1200" dirty="0"/>
              <a:t>O, 121 °C po 20 min)</a:t>
            </a:r>
          </a:p>
          <a:p>
            <a:r>
              <a:rPr lang="cs-CZ" sz="1200" dirty="0"/>
              <a:t>a 5 % </a:t>
            </a:r>
            <a:r>
              <a:rPr lang="cs-CZ" sz="1200" dirty="0" err="1"/>
              <a:t>autolyzátu</a:t>
            </a:r>
            <a:r>
              <a:rPr lang="cs-CZ" sz="1200" dirty="0"/>
              <a:t> pivovarských odpadních kvasnic</a:t>
            </a:r>
          </a:p>
          <a:p>
            <a:r>
              <a:rPr lang="cs-CZ" sz="1200" dirty="0"/>
              <a:t>(50 % s dH</a:t>
            </a:r>
            <a:r>
              <a:rPr lang="cs-CZ" sz="1200" baseline="-25000" dirty="0"/>
              <a:t>2</a:t>
            </a:r>
            <a:r>
              <a:rPr lang="cs-CZ" sz="1200" dirty="0"/>
              <a:t>O, 55 °C po 24 hod)</a:t>
            </a:r>
          </a:p>
        </p:txBody>
      </p:sp>
    </p:spTree>
    <p:extLst>
      <p:ext uri="{BB962C8B-B14F-4D97-AF65-F5344CB8AC3E}">
        <p14:creationId xmlns:p14="http://schemas.microsoft.com/office/powerpoint/2010/main" val="26633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0" y="1148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Využití průmyslových odpadů pro technologii MICP</a:t>
            </a:r>
          </a:p>
          <a:p>
            <a:pPr algn="ctr"/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výsledek O (TN02000044/7-V12)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03F3F8-5053-4201-A8C0-E73B5683F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747651F-7A7F-5A32-2D54-3E37DEF7BA49}"/>
              </a:ext>
            </a:extLst>
          </p:cNvPr>
          <p:cNvSpPr txBox="1"/>
          <p:nvPr/>
        </p:nvSpPr>
        <p:spPr>
          <a:xfrm>
            <a:off x="727788" y="2413338"/>
            <a:ext cx="8014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Konference IUMS, Lisabon, 4.-6. 11. 2026</a:t>
            </a:r>
          </a:p>
          <a:p>
            <a:pPr marL="285750" indent="-285750">
              <a:buClr>
                <a:srgbClr val="339966"/>
              </a:buClr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Přednáška: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linking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food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concrete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recycling</a:t>
            </a:r>
          </a:p>
          <a:p>
            <a:pPr>
              <a:buClr>
                <a:srgbClr val="339966"/>
              </a:buClr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H. Stiborová – prezentující, H. Ottová, K.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Demnerová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Holeček, D.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Koňáková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Nežerka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IUMS 2026">
            <a:extLst>
              <a:ext uri="{FF2B5EF4-FFF2-40B4-BE49-F238E27FC236}">
                <a16:creationId xmlns:a16="http://schemas.microsoft.com/office/drawing/2014/main" id="{EB41CD14-B03A-4B5C-00D6-A93D4DDB1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FCD87B-D4F6-FAEE-5FD3-53B0798F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41" y="3965459"/>
            <a:ext cx="451311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4B6B-C322-666D-9006-48821484F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06C5866-CFEC-78D1-8957-0F762B8A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D01CA28-313B-49C6-3725-E1EF6993CD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66233"/>
            <a:ext cx="8673219" cy="91028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9304C80-23F0-FFFC-6591-B407F5EEBBC5}"/>
              </a:ext>
            </a:extLst>
          </p:cNvPr>
          <p:cNvSpPr/>
          <p:nvPr/>
        </p:nvSpPr>
        <p:spPr>
          <a:xfrm>
            <a:off x="669474" y="1455062"/>
            <a:ext cx="811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Výběr vhodných sortimentů pro podmínky výsypek</a:t>
            </a:r>
            <a:endParaRPr lang="en-US" sz="2000" b="1" dirty="0">
              <a:solidFill>
                <a:srgbClr val="3399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výsledek O (TN02000044/7-V13)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46B2F3-3480-34C2-322C-20031C8ABE51}"/>
              </a:ext>
            </a:extLst>
          </p:cNvPr>
          <p:cNvSpPr txBox="1"/>
          <p:nvPr/>
        </p:nvSpPr>
        <p:spPr>
          <a:xfrm>
            <a:off x="515107" y="2415083"/>
            <a:ext cx="81137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6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základě terénního </a:t>
            </a:r>
            <a:r>
              <a:rPr lang="cs-CZ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ověření</a:t>
            </a:r>
            <a:r>
              <a:rPr lang="cs-CZ" sz="16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bude vypracován seznam vhodných sortimentů RRD </a:t>
            </a:r>
            <a:br>
              <a:rPr lang="cs-CZ" sz="16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u="none" strike="noStrike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podmínky výsypek vč. hodnocení produkce biomasy a ekonomické efektivnosti produkce biomasy</a:t>
            </a:r>
          </a:p>
          <a:p>
            <a:pPr>
              <a:buClr>
                <a:srgbClr val="339966"/>
              </a:buClr>
            </a:pPr>
            <a:endParaRPr lang="cs-CZ" sz="1600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339966"/>
                </a:solidFill>
                <a:latin typeface="Calibri" panose="020F0502020204030204" pitchFamily="34" charset="0"/>
              </a:rPr>
              <a:t>Podáno jako součást příspěvku na konferenci 8. EURAF 2026, 22.-26. 6. 2026</a:t>
            </a:r>
            <a:endParaRPr lang="cs-CZ" sz="1600" noProof="0" dirty="0">
              <a:solidFill>
                <a:srgbClr val="3399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9B4C9D-0607-3108-3F5D-33EA2D70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74" y="4021435"/>
            <a:ext cx="7776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5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6377-D48D-5A96-837D-9D41B0369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532F765-0E64-DD88-2992-864BDFED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37BFE2F-AD3E-754C-F35E-6532257C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-638627"/>
            <a:ext cx="7237245" cy="30974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5A7070-FDC4-1EF6-DE0E-22D8B77A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02" y="1844458"/>
            <a:ext cx="4335589" cy="4718002"/>
          </a:xfrm>
        </p:spPr>
        <p:txBody>
          <a:bodyPr/>
          <a:lstStyle/>
          <a:p>
            <a:pPr marL="285750" lvl="1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Zkušenosti 2024-2025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180975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Vysoké ztráty RRD (80%) u silných dávek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Biocharu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(25%)</a:t>
            </a:r>
          </a:p>
          <a:p>
            <a:pPr marL="180975" lvl="1" indent="-180975"/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OK (UCHP) – bez toxických prvků, jen pH 9-10</a:t>
            </a:r>
          </a:p>
          <a:p>
            <a:pPr marL="180975" lvl="1" indent="-180975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Absorpce vody, živin, chemický šok pH, nehomogenizován </a:t>
            </a:r>
          </a:p>
          <a:p>
            <a:pPr marL="180975" lvl="1" indent="-180975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Aktivace B. Hydrolyzátem peří – riziko tvorby NH</a:t>
            </a:r>
            <a:r>
              <a:rPr lang="cs-CZ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180975" lvl="1" indent="-180975"/>
            <a:endParaRPr lang="cs-CZ" sz="12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Nové výsadby v ALS (III-IV/26)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Odvrtáno 210 jamek s odumřelými RRD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Sazenice a tyče topol J-105 a vrba Rokyta (210 ks)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x na ornici a 110 x na jílu (rekultivace a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nerekultivace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varianty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biocharu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aktivovaný rok půdě, 3 x nový 4% + homogenizace  (bez a s zálivkou hydrolyzáty)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2x Zálivka H-peří a rýže (UCHP, UPOL): IV a VI/2026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Relativně příznivé srážky</a:t>
            </a:r>
          </a:p>
          <a:p>
            <a:pPr marL="182563" lvl="1" indent="-182563"/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První výsledky hodnocení (1. měsíc)</a:t>
            </a:r>
          </a:p>
          <a:p>
            <a:pPr marL="182563" lvl="1" indent="-182563"/>
            <a:r>
              <a:rPr lang="cs-CZ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Ujímavost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90-100 %</a:t>
            </a:r>
          </a:p>
          <a:p>
            <a:pPr marL="182563" lvl="1" indent="-182563"/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Vitalita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(rychlost rašení) staré sazenice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nové sazenice 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≥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tyče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Dobrá sadba, počasí a zálivka - ne vliv faktorů (zatím)</a:t>
            </a:r>
          </a:p>
          <a:p>
            <a:pPr marL="182563" lvl="1" indent="-182563"/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Hodnocení biometrických parametrů (léto, podzim)</a:t>
            </a:r>
          </a:p>
          <a:p>
            <a:pPr marL="182563" lvl="1" indent="-182563"/>
            <a:endParaRPr lang="cs-CZ" sz="12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46E2949-2F92-FBB4-651B-FF95A9307CC0}"/>
              </a:ext>
            </a:extLst>
          </p:cNvPr>
          <p:cNvSpPr/>
          <p:nvPr/>
        </p:nvSpPr>
        <p:spPr>
          <a:xfrm>
            <a:off x="470781" y="1106366"/>
            <a:ext cx="8453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Výsadby rekultivačního pokusu ALS (III/2026) – optimalizace aplikace </a:t>
            </a:r>
            <a:r>
              <a:rPr lang="cs-CZ" b="1" dirty="0" err="1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biocharu</a:t>
            </a: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(VÚK) a</a:t>
            </a:r>
          </a:p>
          <a:p>
            <a:pPr marL="628650" indent="-62865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zálivky hydrolyzáty peří a rýže (ÚCHP, UPOL)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4468A0C-F3E2-8349-805C-24A13A8A76E9}"/>
              </a:ext>
            </a:extLst>
          </p:cNvPr>
          <p:cNvSpPr/>
          <p:nvPr/>
        </p:nvSpPr>
        <p:spPr bwMode="auto">
          <a:xfrm>
            <a:off x="5334000" y="3429000"/>
            <a:ext cx="1915886" cy="2503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Arial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A68D9E8A-436B-3D83-7BBE-E77D4CCE1D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775" y="1906375"/>
            <a:ext cx="2609279" cy="195695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66E2CC5-03E8-F52F-8858-DC238A42F3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57369" y="4215730"/>
            <a:ext cx="2667006" cy="2000255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CDC4BC05-7AB6-D3A6-2CA2-1162B6A6FC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043" y="3939231"/>
            <a:ext cx="1847304" cy="2609257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8F9EB7AF-3B67-ECC4-5E57-15BD1B9D84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474607" y="2176547"/>
            <a:ext cx="1956959" cy="1416604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BA04EF00-57BB-9EBA-6413-29FE8E1C8B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73442" y="5553423"/>
            <a:ext cx="1377810" cy="10333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7EA6BA-627D-A112-BD23-BB7BDFC4CC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66233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85864-8DB5-6BF3-562C-07B50ED6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B6CF7F9-5BB8-B9CC-7509-1E0360E1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17EF13B-D4F0-AED6-54CA-4230034D9D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66233"/>
            <a:ext cx="8673219" cy="91028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0753036-CCB0-F425-7AE5-500CD0F6AA80}"/>
              </a:ext>
            </a:extLst>
          </p:cNvPr>
          <p:cNvSpPr/>
          <p:nvPr/>
        </p:nvSpPr>
        <p:spPr>
          <a:xfrm>
            <a:off x="669474" y="1455062"/>
            <a:ext cx="811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Sorpční jednotka pro odstraňování polutantů z vod </a:t>
            </a:r>
            <a:b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terciální čištění – výsledek </a:t>
            </a:r>
            <a:r>
              <a:rPr lang="cs-CZ" sz="2000" b="1" dirty="0" err="1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Gfunk</a:t>
            </a:r>
            <a:r>
              <a:rPr lang="cs-CZ" sz="2000" b="1" dirty="0">
                <a:solidFill>
                  <a:srgbClr val="3399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(TN02000044/7-V14)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F69AC1-27F6-74FE-B302-E4FC998F9E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6697" y="2287718"/>
            <a:ext cx="6637219" cy="440404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C8185CF-58E4-F1AA-DBB7-305FDB781D26}"/>
              </a:ext>
            </a:extLst>
          </p:cNvPr>
          <p:cNvSpPr/>
          <p:nvPr/>
        </p:nvSpPr>
        <p:spPr bwMode="auto">
          <a:xfrm>
            <a:off x="2140232" y="2287718"/>
            <a:ext cx="2164702" cy="431835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Arial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070FB-BF32-E239-CBFA-A71F4E16F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4793" y="6228968"/>
            <a:ext cx="1515871" cy="266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85BEB9-2568-8543-BBE6-AD6D26A73364}"/>
              </a:ext>
            </a:extLst>
          </p:cNvPr>
          <p:cNvSpPr txBox="1"/>
          <p:nvPr/>
        </p:nvSpPr>
        <p:spPr>
          <a:xfrm>
            <a:off x="7249883" y="2725282"/>
            <a:ext cx="18941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Nutné dořešit:</a:t>
            </a:r>
          </a:p>
          <a:p>
            <a:endParaRPr lang="cs-CZ" sz="14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propojení kolon, resp. filtrační kolony s FV panelem</a:t>
            </a: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typ/životnost repasovaného FV panelu</a:t>
            </a: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deklarovaný průtok kontaminované vody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ADB2AE-59D0-317E-2638-C4A7DCB707E8}"/>
              </a:ext>
            </a:extLst>
          </p:cNvPr>
          <p:cNvSpPr txBox="1"/>
          <p:nvPr/>
        </p:nvSpPr>
        <p:spPr>
          <a:xfrm>
            <a:off x="470779" y="2509838"/>
            <a:ext cx="158195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Vyřešena filtrační část:</a:t>
            </a:r>
          </a:p>
          <a:p>
            <a:endParaRPr lang="cs-CZ" sz="14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dispozici funkční vzorky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hydrocharů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finalizovány jejich testy </a:t>
            </a:r>
            <a:b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hlediska funkčnosti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ekotoxicity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9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3E7C2-4D26-6441-DAB7-1C966AB7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D15F415-F10E-C8C6-A084-12B42390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2013B5-D7C3-946D-2CAC-1BDD1DD935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66233"/>
            <a:ext cx="8673219" cy="9102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F418BC-53CB-4BFF-8FA0-1A96778FE3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90" y="1224838"/>
            <a:ext cx="4927030" cy="226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7D40392-8E1D-5EE7-1519-5EB950DE13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22" y="4207767"/>
            <a:ext cx="3477600" cy="248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561473E-7BBA-08A8-3B60-248E3574A5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3972481"/>
            <a:ext cx="4978198" cy="22320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DC5C88-E212-B6F7-13D2-C8E0F9410F10}"/>
              </a:ext>
            </a:extLst>
          </p:cNvPr>
          <p:cNvSpPr txBox="1"/>
          <p:nvPr/>
        </p:nvSpPr>
        <p:spPr>
          <a:xfrm>
            <a:off x="1781390" y="6295490"/>
            <a:ext cx="25472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Koncentrace TP na výstupu z kolon (2. týden)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EA74B82-0B18-0A11-6990-4E6964D957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592" y="1168800"/>
            <a:ext cx="1438959" cy="1764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19097B4-0324-225D-0CDF-A44FE851EE3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061" y="1168800"/>
            <a:ext cx="1604461" cy="19440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FA474A0-9B64-5909-E19C-45C6A250CD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779" y="2615898"/>
            <a:ext cx="2763968" cy="15120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297A96-5F51-E74A-1A7A-75B4A5B1B626}"/>
              </a:ext>
            </a:extLst>
          </p:cNvPr>
          <p:cNvSpPr txBox="1"/>
          <p:nvPr/>
        </p:nvSpPr>
        <p:spPr>
          <a:xfrm>
            <a:off x="7801091" y="1156391"/>
            <a:ext cx="8721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Hydroxyapatit</a:t>
            </a:r>
            <a:endParaRPr lang="cs-CZ" sz="9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D1857E0-CBF5-EB48-5E94-E178B22BC84A}"/>
              </a:ext>
            </a:extLst>
          </p:cNvPr>
          <p:cNvSpPr txBox="1"/>
          <p:nvPr/>
        </p:nvSpPr>
        <p:spPr>
          <a:xfrm>
            <a:off x="470780" y="3588513"/>
            <a:ext cx="5239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CBZ – </a:t>
            </a:r>
            <a:r>
              <a:rPr lang="cs-CZ" sz="9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Carbamazepine</a:t>
            </a:r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HCTZ – </a:t>
            </a:r>
            <a:r>
              <a:rPr lang="cs-CZ" sz="9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Hydrochlorothiazide</a:t>
            </a:r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BPS – </a:t>
            </a:r>
            <a:r>
              <a:rPr lang="cs-CZ" sz="9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Bisphenol</a:t>
            </a:r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FCZ – </a:t>
            </a:r>
            <a:r>
              <a:rPr lang="cs-CZ" sz="9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Fluconazole</a:t>
            </a:r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DCF – </a:t>
            </a:r>
            <a:r>
              <a:rPr lang="cs-CZ" sz="9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Diclofenac</a:t>
            </a:r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(rozpuštěné v umělé moči)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1DB9032-6A70-3957-0015-8F07F4FE8C37}"/>
              </a:ext>
            </a:extLst>
          </p:cNvPr>
          <p:cNvSpPr txBox="1"/>
          <p:nvPr/>
        </p:nvSpPr>
        <p:spPr>
          <a:xfrm>
            <a:off x="5478722" y="6410906"/>
            <a:ext cx="18194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Laboratorní kolonový systém</a:t>
            </a:r>
          </a:p>
        </p:txBody>
      </p:sp>
    </p:spTree>
    <p:extLst>
      <p:ext uri="{BB962C8B-B14F-4D97-AF65-F5344CB8AC3E}">
        <p14:creationId xmlns:p14="http://schemas.microsoft.com/office/powerpoint/2010/main" val="63801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93683" y="1095792"/>
            <a:ext cx="8210550" cy="762826"/>
          </a:xfrm>
        </p:spPr>
        <p:txBody>
          <a:bodyPr>
            <a:noAutofit/>
          </a:bodyPr>
          <a:lstStyle/>
          <a:p>
            <a:pPr marL="0" indent="0" algn="l" fontAlgn="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cs-CZ" sz="2000" b="1" u="none" strike="noStrike" dirty="0"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rozpracované aktivity </a:t>
            </a:r>
            <a:endParaRPr lang="cs-CZ" sz="2000" b="0" i="0" u="none" strike="noStrike" dirty="0">
              <a:solidFill>
                <a:srgbClr val="3399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D1438EB-EB8B-45E4-A633-9740A81F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2012079"/>
            <a:ext cx="7834091" cy="26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Pokračováno v ověření b</a:t>
            </a:r>
            <a:r>
              <a:rPr lang="cs-CZ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iodegradability 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taninových pěn</a:t>
            </a:r>
            <a:endParaRPr lang="cs-CZ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Pokračováno v ověřování využití funkčního vzorku pachu a taninových pěn</a:t>
            </a:r>
          </a:p>
          <a:p>
            <a:pPr marL="285750" indent="-285750" algn="l">
              <a:lnSpc>
                <a:spcPct val="120000"/>
              </a:lnSpc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Pokračováno v testování vlastností a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ekotoxicity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vyrobených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biocharů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hydrocharů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 typů) – testováno vůči certifikovaným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biocharům</a:t>
            </a:r>
            <a:endParaRPr lang="cs-CZ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Pokračováno v testování využití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biocharů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hydrocharů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 čistění odpadních vod a </a:t>
            </a:r>
            <a:r>
              <a:rPr lang="cs-CZ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vzdušnin</a:t>
            </a:r>
            <a:endParaRPr lang="cs-CZ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Publikace pro širší veřejnost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2C630E-8B74-7AB1-0120-58299BA2C2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7192"/>
      </p:ext>
    </p:extLst>
  </p:cSld>
  <p:clrMapOvr>
    <a:masterClrMapping/>
  </p:clrMapOvr>
</p:sld>
</file>

<file path=ppt/theme/theme1.xml><?xml version="1.0" encoding="utf-8"?>
<a:theme xmlns:a="http://schemas.openxmlformats.org/drawingml/2006/main" name="Labiola">
  <a:themeElements>
    <a:clrScheme name="Labio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bio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bio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io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io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3932</TotalTime>
  <Words>1091</Words>
  <Application>Microsoft Office PowerPoint</Application>
  <PresentationFormat>Předvádění na obrazovce (4:3)</PresentationFormat>
  <Paragraphs>103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Labiola</vt:lpstr>
      <vt:lpstr>Dílčí projekt DP 7   Výsledky v roce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rozpracované aktivity </vt:lpstr>
      <vt:lpstr>Prezentace aplikace PowerPoint</vt:lpstr>
      <vt:lpstr>Děkujeme za pozornost  a všem kolegům za spolupráci !</vt:lpstr>
    </vt:vector>
  </TitlesOfParts>
  <Company>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Lenka Wimmerová</dc:creator>
  <cp:lastModifiedBy>Spacilova Marketa UCHP</cp:lastModifiedBy>
  <cp:revision>219</cp:revision>
  <dcterms:created xsi:type="dcterms:W3CDTF">2020-11-12T07:25:54Z</dcterms:created>
  <dcterms:modified xsi:type="dcterms:W3CDTF">2026-06-22T12:42:29Z</dcterms:modified>
</cp:coreProperties>
</file>