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23"/>
  </p:notesMasterIdLst>
  <p:sldIdLst>
    <p:sldId id="274" r:id="rId2"/>
    <p:sldId id="425" r:id="rId3"/>
    <p:sldId id="455" r:id="rId4"/>
    <p:sldId id="428" r:id="rId5"/>
    <p:sldId id="476" r:id="rId6"/>
    <p:sldId id="479" r:id="rId7"/>
    <p:sldId id="440" r:id="rId8"/>
    <p:sldId id="453" r:id="rId9"/>
    <p:sldId id="435" r:id="rId10"/>
    <p:sldId id="436" r:id="rId11"/>
    <p:sldId id="473" r:id="rId12"/>
    <p:sldId id="475" r:id="rId13"/>
    <p:sldId id="439" r:id="rId14"/>
    <p:sldId id="478" r:id="rId15"/>
    <p:sldId id="306" r:id="rId16"/>
    <p:sldId id="305" r:id="rId17"/>
    <p:sldId id="308" r:id="rId18"/>
    <p:sldId id="310" r:id="rId19"/>
    <p:sldId id="351" r:id="rId20"/>
    <p:sldId id="307" r:id="rId21"/>
    <p:sldId id="31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FFCC"/>
    <a:srgbClr val="FFFF00"/>
    <a:srgbClr val="00B0F0"/>
    <a:srgbClr val="FFF2CC"/>
    <a:srgbClr val="FFC000"/>
    <a:srgbClr val="FBE5D6"/>
    <a:srgbClr val="00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538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9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scht-my.sharepoint.com/personal/sebelovk_vscht_cz/Documents/hmyz/BIOCIRKL/BIOCIRKL_2opakovani_mrkev,spenat,slun_MK-Nevolny-vypoc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esfr\Desktop\pr&#225;ce\Biocirkl\Kopie%20-%20UCHP_Biocirkl_shrnut&#237;_vysledk&#367;_vse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scht-my.sharepoint.com/personal/sebelovk_vscht_cz/Documents/hmyz/BIOCIRKL/BICOIRKL_odtu&#269;n&#283;n&#237;_soxhl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3283440485912"/>
          <c:y val="3.1500317032539353E-2"/>
          <c:w val="0.81160630641919451"/>
          <c:h val="0.535485029132411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'biocirkl stare+nove'!$B$45</c:f>
              <c:strCache>
                <c:ptCount val="1"/>
                <c:pt idx="0">
                  <c:v>Neidentifikované MK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('biocirkl stare+nove'!$D$2,'biocirkl stare+nove'!$F$2,'biocirkl stare+nove'!$H$2,'biocirkl stare+nove'!$J$2,'biocirkl stare+nove'!$L$2,'biocirkl stare+nove'!$N$2,'biocirkl stare+nove'!$P$2,'biocirkl stare+nove'!$R$2)</c:f>
              <c:strCache>
                <c:ptCount val="8"/>
                <c:pt idx="0">
                  <c:v>expandovaný šrot zrnin </c:v>
                </c:pt>
                <c:pt idx="1">
                  <c:v>expandovaný šrot zrnin </c:v>
                </c:pt>
                <c:pt idx="2">
                  <c:v>expandovaný šrot zrnin + mrkev</c:v>
                </c:pt>
                <c:pt idx="3">
                  <c:v>expandovaný šrot zrnin + mrkev</c:v>
                </c:pt>
                <c:pt idx="4">
                  <c:v>expandovaný šrot zrnin + špenát</c:v>
                </c:pt>
                <c:pt idx="5">
                  <c:v>expandovaný šrot zrnin + špenát</c:v>
                </c:pt>
                <c:pt idx="6">
                  <c:v>expandovaný šrot zrnin + loupaná slunečnice</c:v>
                </c:pt>
                <c:pt idx="7">
                  <c:v>expandovaný šrot zrnin + loupaná slunečnice</c:v>
                </c:pt>
              </c:strCache>
              <c:extLst/>
            </c:strRef>
          </c:cat>
          <c:val>
            <c:numRef>
              <c:f>('biocirkl stare+nove'!$D$45,'biocirkl stare+nove'!$F$45,'biocirkl stare+nove'!$H$45,'biocirkl stare+nove'!$J$45,'biocirkl stare+nove'!$L$45,'biocirkl stare+nove'!$N$45,'biocirkl stare+nove'!$P$45,'biocirkl stare+nove'!$R$45)</c:f>
              <c:numCache>
                <c:formatCode>General</c:formatCode>
                <c:ptCount val="8"/>
                <c:pt idx="0">
                  <c:v>5.6098300000000165</c:v>
                </c:pt>
                <c:pt idx="1">
                  <c:v>7.4956599999999725</c:v>
                </c:pt>
                <c:pt idx="2">
                  <c:v>3.3951950000000011</c:v>
                </c:pt>
                <c:pt idx="3">
                  <c:v>6.693234999999973</c:v>
                </c:pt>
                <c:pt idx="4">
                  <c:v>5.4498500000000121</c:v>
                </c:pt>
                <c:pt idx="5">
                  <c:v>7.0170000000000101</c:v>
                </c:pt>
                <c:pt idx="6">
                  <c:v>4.01267</c:v>
                </c:pt>
                <c:pt idx="7">
                  <c:v>6.0452200000000005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F39-4312-AE03-00404B7C22D7}"/>
            </c:ext>
          </c:extLst>
        </c:ser>
        <c:ser>
          <c:idx val="1"/>
          <c:order val="1"/>
          <c:tx>
            <c:strRef>
              <c:f>'biocirkl stare+nove'!$B$46</c:f>
              <c:strCache>
                <c:ptCount val="1"/>
                <c:pt idx="0">
                  <c:v>Suma nasycených MK (SFA)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('biocirkl stare+nove'!$D$2,'biocirkl stare+nove'!$F$2,'biocirkl stare+nove'!$H$2,'biocirkl stare+nove'!$J$2,'biocirkl stare+nove'!$L$2,'biocirkl stare+nove'!$N$2,'biocirkl stare+nove'!$P$2,'biocirkl stare+nove'!$R$2)</c:f>
              <c:strCache>
                <c:ptCount val="8"/>
                <c:pt idx="0">
                  <c:v>expandovaný šrot zrnin </c:v>
                </c:pt>
                <c:pt idx="1">
                  <c:v>expandovaný šrot zrnin </c:v>
                </c:pt>
                <c:pt idx="2">
                  <c:v>expandovaný šrot zrnin + mrkev</c:v>
                </c:pt>
                <c:pt idx="3">
                  <c:v>expandovaný šrot zrnin + mrkev</c:v>
                </c:pt>
                <c:pt idx="4">
                  <c:v>expandovaný šrot zrnin + špenát</c:v>
                </c:pt>
                <c:pt idx="5">
                  <c:v>expandovaný šrot zrnin + špenát</c:v>
                </c:pt>
                <c:pt idx="6">
                  <c:v>expandovaný šrot zrnin + loupaná slunečnice</c:v>
                </c:pt>
                <c:pt idx="7">
                  <c:v>expandovaný šrot zrnin + loupaná slunečnice</c:v>
                </c:pt>
              </c:strCache>
              <c:extLst/>
            </c:strRef>
          </c:cat>
          <c:val>
            <c:numRef>
              <c:f>('biocirkl stare+nove'!$D$46,'biocirkl stare+nove'!$F$46,'biocirkl stare+nove'!$H$46,'biocirkl stare+nove'!$J$46,'biocirkl stare+nove'!$L$46,'biocirkl stare+nove'!$N$46,'biocirkl stare+nove'!$P$46,'biocirkl stare+nove'!$R$46)</c:f>
              <c:numCache>
                <c:formatCode>General</c:formatCode>
                <c:ptCount val="8"/>
                <c:pt idx="0">
                  <c:v>20.455415000000002</c:v>
                </c:pt>
                <c:pt idx="1">
                  <c:v>20.501474999999999</c:v>
                </c:pt>
                <c:pt idx="2">
                  <c:v>22.073524999999997</c:v>
                </c:pt>
                <c:pt idx="3">
                  <c:v>20.671534999999999</c:v>
                </c:pt>
                <c:pt idx="4">
                  <c:v>21.702644999999997</c:v>
                </c:pt>
                <c:pt idx="5">
                  <c:v>20.497385000000001</c:v>
                </c:pt>
                <c:pt idx="6">
                  <c:v>18.466749999999998</c:v>
                </c:pt>
                <c:pt idx="7">
                  <c:v>17.674199999999999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F39-4312-AE03-00404B7C22D7}"/>
            </c:ext>
          </c:extLst>
        </c:ser>
        <c:ser>
          <c:idx val="2"/>
          <c:order val="2"/>
          <c:tx>
            <c:strRef>
              <c:f>'biocirkl stare+nove'!$B$47</c:f>
              <c:strCache>
                <c:ptCount val="1"/>
                <c:pt idx="0">
                  <c:v>Suma nenasycených MK (UFA)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A87-4F21-ABA0-28C06CF3A69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7-4F21-ABA0-28C06CF3A698}"/>
              </c:ext>
            </c:extLst>
          </c:dPt>
          <c:dLbls>
            <c:dLbl>
              <c:idx val="7"/>
              <c:numFmt formatCode="#,##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87-4F21-ABA0-28C06CF3A698}"/>
                </c:ext>
              </c:extLst>
            </c:dLbl>
            <c:numFmt formatCode="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('biocirkl stare+nove'!$D$2,'biocirkl stare+nove'!$F$2,'biocirkl stare+nove'!$H$2,'biocirkl stare+nove'!$J$2,'biocirkl stare+nove'!$L$2,'biocirkl stare+nove'!$N$2,'biocirkl stare+nove'!$P$2,'biocirkl stare+nove'!$R$2)</c:f>
              <c:strCache>
                <c:ptCount val="8"/>
                <c:pt idx="0">
                  <c:v>expandovaný šrot zrnin </c:v>
                </c:pt>
                <c:pt idx="1">
                  <c:v>expandovaný šrot zrnin </c:v>
                </c:pt>
                <c:pt idx="2">
                  <c:v>expandovaný šrot zrnin + mrkev</c:v>
                </c:pt>
                <c:pt idx="3">
                  <c:v>expandovaný šrot zrnin + mrkev</c:v>
                </c:pt>
                <c:pt idx="4">
                  <c:v>expandovaný šrot zrnin + špenát</c:v>
                </c:pt>
                <c:pt idx="5">
                  <c:v>expandovaný šrot zrnin + špenát</c:v>
                </c:pt>
                <c:pt idx="6">
                  <c:v>expandovaný šrot zrnin + loupaná slunečnice</c:v>
                </c:pt>
                <c:pt idx="7">
                  <c:v>expandovaný šrot zrnin + loupaná slunečnice</c:v>
                </c:pt>
              </c:strCache>
              <c:extLst/>
            </c:strRef>
          </c:cat>
          <c:val>
            <c:numRef>
              <c:f>('biocirkl stare+nove'!$D$47,'biocirkl stare+nove'!$F$47,'biocirkl stare+nove'!$H$47,'biocirkl stare+nove'!$J$47,'biocirkl stare+nove'!$L$47,'biocirkl stare+nove'!$N$47,'biocirkl stare+nove'!$P$47,'biocirkl stare+nove'!$R$47)</c:f>
              <c:numCache>
                <c:formatCode>General</c:formatCode>
                <c:ptCount val="8"/>
                <c:pt idx="0">
                  <c:v>73.934754999999981</c:v>
                </c:pt>
                <c:pt idx="1">
                  <c:v>72.002865000000028</c:v>
                </c:pt>
                <c:pt idx="2">
                  <c:v>74.53128000000001</c:v>
                </c:pt>
                <c:pt idx="3">
                  <c:v>72.635230000000035</c:v>
                </c:pt>
                <c:pt idx="4">
                  <c:v>72.847504999999998</c:v>
                </c:pt>
                <c:pt idx="5">
                  <c:v>72.485614999999996</c:v>
                </c:pt>
                <c:pt idx="6">
                  <c:v>77.52058000000001</c:v>
                </c:pt>
                <c:pt idx="7">
                  <c:v>76.28058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F39-4312-AE03-00404B7C22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4276552"/>
        <c:axId val="1394276880"/>
      </c:barChart>
      <c:catAx>
        <c:axId val="139427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4276880"/>
        <c:crosses val="autoZero"/>
        <c:auto val="1"/>
        <c:lblAlgn val="ctr"/>
        <c:lblOffset val="100"/>
        <c:noMultiLvlLbl val="0"/>
      </c:catAx>
      <c:valAx>
        <c:axId val="13942768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427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7.8210563355890467E-2"/>
          <c:y val="0.74695105669706985"/>
          <c:w val="0.86182560585585977"/>
          <c:h val="0.23048815435727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039703370412"/>
          <c:y val="2.0342391958259955E-2"/>
          <c:w val="0.88899252176811228"/>
          <c:h val="0.71098498474492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List1!$C$4</c:f>
              <c:strCache>
                <c:ptCount val="1"/>
                <c:pt idx="0">
                  <c:v>Alanin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List1!$C$5:$C$13</c:f>
              <c:numCache>
                <c:formatCode>#,##0</c:formatCode>
                <c:ptCount val="9"/>
                <c:pt idx="0">
                  <c:v>240.3426440535716</c:v>
                </c:pt>
                <c:pt idx="1">
                  <c:v>170.98201808134417</c:v>
                </c:pt>
                <c:pt idx="2">
                  <c:v>239.33272381060351</c:v>
                </c:pt>
                <c:pt idx="3">
                  <c:v>256.94872241276636</c:v>
                </c:pt>
                <c:pt idx="4">
                  <c:v>247.05702814557338</c:v>
                </c:pt>
                <c:pt idx="5">
                  <c:v>48.66154139983513</c:v>
                </c:pt>
                <c:pt idx="6">
                  <c:v>20.904236136709862</c:v>
                </c:pt>
                <c:pt idx="7">
                  <c:v>20.309999729393795</c:v>
                </c:pt>
                <c:pt idx="8">
                  <c:v>36.409281059435422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0-4645-9199-C52578233DFA}"/>
            </c:ext>
          </c:extLst>
        </c:ser>
        <c:ser>
          <c:idx val="1"/>
          <c:order val="1"/>
          <c:tx>
            <c:strRef>
              <c:f>List1!$D$4</c:f>
              <c:strCache>
                <c:ptCount val="1"/>
                <c:pt idx="0">
                  <c:v>Arginin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List1!$D$5:$D$13</c:f>
              <c:numCache>
                <c:formatCode>#,##0</c:formatCode>
                <c:ptCount val="9"/>
                <c:pt idx="0">
                  <c:v>93.280939063100305</c:v>
                </c:pt>
                <c:pt idx="1">
                  <c:v>58.059378394142328</c:v>
                </c:pt>
                <c:pt idx="2">
                  <c:v>103.53810045563</c:v>
                </c:pt>
                <c:pt idx="3">
                  <c:v>68.609217582562238</c:v>
                </c:pt>
                <c:pt idx="4">
                  <c:v>72.659255994869653</c:v>
                </c:pt>
                <c:pt idx="5">
                  <c:v>23.661002921936067</c:v>
                </c:pt>
                <c:pt idx="6">
                  <c:v>20.073582872790322</c:v>
                </c:pt>
                <c:pt idx="7">
                  <c:v>21.765429118577423</c:v>
                </c:pt>
                <c:pt idx="8">
                  <c:v>23.424539990955651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0-4645-9199-C52578233DFA}"/>
            </c:ext>
          </c:extLst>
        </c:ser>
        <c:ser>
          <c:idx val="2"/>
          <c:order val="2"/>
          <c:tx>
            <c:strRef>
              <c:f>List1!$E$4</c:f>
              <c:strCache>
                <c:ptCount val="1"/>
                <c:pt idx="0">
                  <c:v>Asparagin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List1!$E$5:$E$13</c:f>
              <c:numCache>
                <c:formatCode>#\ ##0.0</c:formatCode>
                <c:ptCount val="9"/>
                <c:pt idx="0">
                  <c:v>3.4106252819466105</c:v>
                </c:pt>
                <c:pt idx="1">
                  <c:v>2.6807007575697916</c:v>
                </c:pt>
                <c:pt idx="2">
                  <c:v>4.5938159561151721</c:v>
                </c:pt>
                <c:pt idx="3">
                  <c:v>4.40036021506788</c:v>
                </c:pt>
                <c:pt idx="4">
                  <c:v>6.0880384875836597</c:v>
                </c:pt>
                <c:pt idx="5">
                  <c:v>4.793938439861515</c:v>
                </c:pt>
                <c:pt idx="6">
                  <c:v>1.808124870050505</c:v>
                </c:pt>
                <c:pt idx="7">
                  <c:v>1.7181049036152851</c:v>
                </c:pt>
                <c:pt idx="8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60-4645-9199-C52578233DFA}"/>
            </c:ext>
          </c:extLst>
        </c:ser>
        <c:ser>
          <c:idx val="3"/>
          <c:order val="3"/>
          <c:tx>
            <c:strRef>
              <c:f>List1!$F$4</c:f>
              <c:strCache>
                <c:ptCount val="1"/>
                <c:pt idx="0">
                  <c:v>Cystein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List1!$F$5:$F$13</c:f>
              <c:numCache>
                <c:formatCode>#,##0</c:formatCode>
                <c:ptCount val="9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60-4645-9199-C52578233DFA}"/>
            </c:ext>
          </c:extLst>
        </c:ser>
        <c:ser>
          <c:idx val="4"/>
          <c:order val="4"/>
          <c:tx>
            <c:strRef>
              <c:f>List1!$G$4</c:f>
              <c:strCache>
                <c:ptCount val="1"/>
                <c:pt idx="0">
                  <c:v>Cystin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List1!$G$5:$G$13</c:f>
              <c:numCache>
                <c:formatCode>#,##0</c:formatCode>
                <c:ptCount val="9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0-4645-9199-C52578233DFA}"/>
            </c:ext>
          </c:extLst>
        </c:ser>
        <c:ser>
          <c:idx val="5"/>
          <c:order val="5"/>
          <c:tx>
            <c:strRef>
              <c:f>List1!$H$4</c:f>
              <c:strCache>
                <c:ptCount val="1"/>
                <c:pt idx="0">
                  <c:v>Fenylalanin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List1!$H$5:$H$13</c:f>
              <c:numCache>
                <c:formatCode>#,##0</c:formatCode>
                <c:ptCount val="9"/>
                <c:pt idx="0">
                  <c:v>68.833235541287863</c:v>
                </c:pt>
                <c:pt idx="1">
                  <c:v>42.153698152453174</c:v>
                </c:pt>
                <c:pt idx="2">
                  <c:v>63.870631734967311</c:v>
                </c:pt>
                <c:pt idx="3">
                  <c:v>63.951941249092783</c:v>
                </c:pt>
                <c:pt idx="4">
                  <c:v>60.246466160197414</c:v>
                </c:pt>
                <c:pt idx="5">
                  <c:v>30.775881319915392</c:v>
                </c:pt>
                <c:pt idx="6" formatCode="#\ ##0.0">
                  <c:v>5.0871912696087813</c:v>
                </c:pt>
                <c:pt idx="7" formatCode="#\ ##0.0">
                  <c:v>4.5457826388213931</c:v>
                </c:pt>
                <c:pt idx="8">
                  <c:v>27.89066541088464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60-4645-9199-C52578233DFA}"/>
            </c:ext>
          </c:extLst>
        </c:ser>
        <c:ser>
          <c:idx val="6"/>
          <c:order val="6"/>
          <c:tx>
            <c:strRef>
              <c:f>List1!$I$4</c:f>
              <c:strCache>
                <c:ptCount val="1"/>
                <c:pt idx="0">
                  <c:v>Glycin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List1!$I$5:$I$13</c:f>
              <c:numCache>
                <c:formatCode>#,##0</c:formatCode>
                <c:ptCount val="9"/>
                <c:pt idx="0">
                  <c:v>95.274164488846026</c:v>
                </c:pt>
                <c:pt idx="1">
                  <c:v>82.187181607436102</c:v>
                </c:pt>
                <c:pt idx="2">
                  <c:v>110.91441479374396</c:v>
                </c:pt>
                <c:pt idx="3">
                  <c:v>109.37602231880963</c:v>
                </c:pt>
                <c:pt idx="4">
                  <c:v>123.13775122975092</c:v>
                </c:pt>
                <c:pt idx="5">
                  <c:v>45.329969703466233</c:v>
                </c:pt>
                <c:pt idx="6">
                  <c:v>27.366567747943918</c:v>
                </c:pt>
                <c:pt idx="7">
                  <c:v>26.168125686167144</c:v>
                </c:pt>
                <c:pt idx="8">
                  <c:v>33.747802364079099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60-4645-9199-C52578233DFA}"/>
            </c:ext>
          </c:extLst>
        </c:ser>
        <c:ser>
          <c:idx val="7"/>
          <c:order val="7"/>
          <c:tx>
            <c:strRef>
              <c:f>List1!$J$4</c:f>
              <c:strCache>
                <c:ptCount val="1"/>
                <c:pt idx="0">
                  <c:v>Glutamin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List1!$J$5:$J$13</c:f>
              <c:numCache>
                <c:formatCode>#\ ##0.0</c:formatCode>
                <c:ptCount val="9"/>
                <c:pt idx="0">
                  <c:v>3.1512287805542498</c:v>
                </c:pt>
                <c:pt idx="1">
                  <c:v>2.9581765287989579</c:v>
                </c:pt>
                <c:pt idx="2">
                  <c:v>1.8879585895406037</c:v>
                </c:pt>
                <c:pt idx="3">
                  <c:v>5.3860938321604515</c:v>
                </c:pt>
                <c:pt idx="4">
                  <c:v>4.1437216599638704</c:v>
                </c:pt>
                <c:pt idx="5" formatCode="#,##0.00">
                  <c:v>0.86503230043775325</c:v>
                </c:pt>
                <c:pt idx="6">
                  <c:v>1.6868031675912805</c:v>
                </c:pt>
                <c:pt idx="7">
                  <c:v>1.3798194857130963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60-4645-9199-C52578233DFA}"/>
            </c:ext>
          </c:extLst>
        </c:ser>
        <c:ser>
          <c:idx val="8"/>
          <c:order val="8"/>
          <c:tx>
            <c:strRef>
              <c:f>List1!$K$4</c:f>
              <c:strCache>
                <c:ptCount val="1"/>
                <c:pt idx="0">
                  <c:v>Histidin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List1!$K$5:$K$13</c:f>
              <c:numCache>
                <c:formatCode>#,##0</c:formatCode>
                <c:ptCount val="9"/>
                <c:pt idx="0">
                  <c:v>72.274783115322307</c:v>
                </c:pt>
                <c:pt idx="1">
                  <c:v>31.822399039364161</c:v>
                </c:pt>
                <c:pt idx="2">
                  <c:v>51.009905101301058</c:v>
                </c:pt>
                <c:pt idx="3">
                  <c:v>35.470852207137952</c:v>
                </c:pt>
                <c:pt idx="4">
                  <c:v>36.530468070810386</c:v>
                </c:pt>
                <c:pt idx="5">
                  <c:v>53.562935744592949</c:v>
                </c:pt>
                <c:pt idx="6">
                  <c:v>23.334056504482888</c:v>
                </c:pt>
                <c:pt idx="7">
                  <c:v>24.004254384501476</c:v>
                </c:pt>
                <c:pt idx="8">
                  <c:v>32.845923498588824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60-4645-9199-C52578233DFA}"/>
            </c:ext>
          </c:extLst>
        </c:ser>
        <c:ser>
          <c:idx val="9"/>
          <c:order val="9"/>
          <c:tx>
            <c:strRef>
              <c:f>List1!$L$4</c:f>
              <c:strCache>
                <c:ptCount val="1"/>
                <c:pt idx="0">
                  <c:v>Leucin + isoleucin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List1!$L$5:$L$13</c:f>
              <c:numCache>
                <c:formatCode>#,##0</c:formatCode>
                <c:ptCount val="9"/>
                <c:pt idx="0">
                  <c:v>173.05301585508215</c:v>
                </c:pt>
                <c:pt idx="1">
                  <c:v>92.330398274800444</c:v>
                </c:pt>
                <c:pt idx="2">
                  <c:v>139.43728294414058</c:v>
                </c:pt>
                <c:pt idx="3">
                  <c:v>294.05702648566478</c:v>
                </c:pt>
                <c:pt idx="4">
                  <c:v>313.85313511329815</c:v>
                </c:pt>
                <c:pt idx="5">
                  <c:v>29.242951286612193</c:v>
                </c:pt>
                <c:pt idx="6">
                  <c:v>18.071328534755242</c:v>
                </c:pt>
                <c:pt idx="7">
                  <c:v>17.042984873746708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60-4645-9199-C52578233DFA}"/>
            </c:ext>
          </c:extLst>
        </c:ser>
        <c:ser>
          <c:idx val="10"/>
          <c:order val="10"/>
          <c:tx>
            <c:strRef>
              <c:f>List1!$M$4</c:f>
              <c:strCache>
                <c:ptCount val="1"/>
                <c:pt idx="0">
                  <c:v>Kys. asparagova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List1!$M$5:$M$13</c:f>
              <c:numCache>
                <c:formatCode>#,##0</c:formatCode>
                <c:ptCount val="9"/>
                <c:pt idx="0">
                  <c:v>1161.9014056677045</c:v>
                </c:pt>
                <c:pt idx="1">
                  <c:v>631.4925558470926</c:v>
                </c:pt>
                <c:pt idx="2">
                  <c:v>979.10124438497905</c:v>
                </c:pt>
                <c:pt idx="3">
                  <c:v>788.45583460409102</c:v>
                </c:pt>
                <c:pt idx="4">
                  <c:v>914.38081791045954</c:v>
                </c:pt>
                <c:pt idx="5">
                  <c:v>589.68887871134552</c:v>
                </c:pt>
                <c:pt idx="6">
                  <c:v>243.72344253041467</c:v>
                </c:pt>
                <c:pt idx="7">
                  <c:v>278.83054225503508</c:v>
                </c:pt>
                <c:pt idx="8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60-4645-9199-C52578233DFA}"/>
            </c:ext>
          </c:extLst>
        </c:ser>
        <c:ser>
          <c:idx val="11"/>
          <c:order val="11"/>
          <c:tx>
            <c:strRef>
              <c:f>List1!$N$4</c:f>
              <c:strCache>
                <c:ptCount val="1"/>
                <c:pt idx="0">
                  <c:v>Kys. glutamova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List1!$N$5:$N$13</c:f>
              <c:numCache>
                <c:formatCode>#,##0</c:formatCode>
                <c:ptCount val="9"/>
                <c:pt idx="0">
                  <c:v>11.035470033753557</c:v>
                </c:pt>
                <c:pt idx="1">
                  <c:v>12.804282864160495</c:v>
                </c:pt>
                <c:pt idx="2">
                  <c:v>15.001628004867291</c:v>
                </c:pt>
                <c:pt idx="3">
                  <c:v>10.865852810268946</c:v>
                </c:pt>
                <c:pt idx="4">
                  <c:v>16.095196172007579</c:v>
                </c:pt>
                <c:pt idx="5">
                  <c:v>9.8205619555213453</c:v>
                </c:pt>
                <c:pt idx="6" formatCode="#\ ##0.0">
                  <c:v>4.875522230356566</c:v>
                </c:pt>
                <c:pt idx="7" formatCode="#\ ##0.0">
                  <c:v>5.6343582742888128</c:v>
                </c:pt>
                <c:pt idx="8">
                  <c:v>11.684708859467232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60-4645-9199-C52578233DFA}"/>
            </c:ext>
          </c:extLst>
        </c:ser>
        <c:ser>
          <c:idx val="12"/>
          <c:order val="12"/>
          <c:tx>
            <c:strRef>
              <c:f>List1!$O$4</c:f>
              <c:strCache>
                <c:ptCount val="1"/>
                <c:pt idx="0">
                  <c:v>L-3-hydroxyprolin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List1!$O$5:$O$13</c:f>
              <c:numCache>
                <c:formatCode>#\ ##0.0</c:formatCode>
                <c:ptCount val="9"/>
                <c:pt idx="0">
                  <c:v>3.8692590810057048</c:v>
                </c:pt>
                <c:pt idx="1">
                  <c:v>2.5506095848888841</c:v>
                </c:pt>
                <c:pt idx="2">
                  <c:v>3.433840850177714</c:v>
                </c:pt>
                <c:pt idx="3">
                  <c:v>3.4090654100784374</c:v>
                </c:pt>
                <c:pt idx="4">
                  <c:v>4.5</c:v>
                </c:pt>
                <c:pt idx="5">
                  <c:v>8.5848327849388752</c:v>
                </c:pt>
                <c:pt idx="6">
                  <c:v>6.3940059736329395</c:v>
                </c:pt>
                <c:pt idx="7">
                  <c:v>6.4469745316742602</c:v>
                </c:pt>
                <c:pt idx="8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60-4645-9199-C52578233DFA}"/>
            </c:ext>
          </c:extLst>
        </c:ser>
        <c:ser>
          <c:idx val="13"/>
          <c:order val="13"/>
          <c:tx>
            <c:strRef>
              <c:f>List1!$P$4</c:f>
              <c:strCache>
                <c:ptCount val="1"/>
                <c:pt idx="0">
                  <c:v>Lysin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List1!$P$5:$P$13</c:f>
              <c:numCache>
                <c:formatCode>#,##0</c:formatCode>
                <c:ptCount val="9"/>
                <c:pt idx="0">
                  <c:v>161.46927776909325</c:v>
                </c:pt>
                <c:pt idx="1">
                  <c:v>137.83015919174423</c:v>
                </c:pt>
                <c:pt idx="2">
                  <c:v>248.15255784888063</c:v>
                </c:pt>
                <c:pt idx="3">
                  <c:v>208.25243615233259</c:v>
                </c:pt>
                <c:pt idx="4">
                  <c:v>234.52948536365273</c:v>
                </c:pt>
                <c:pt idx="5">
                  <c:v>63.491501172164277</c:v>
                </c:pt>
                <c:pt idx="6" formatCode="#\ ##0.0">
                  <c:v>9.387221062626832</c:v>
                </c:pt>
                <c:pt idx="7" formatCode="#\ ##0.0">
                  <c:v>9.1156114097907217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60-4645-9199-C52578233DFA}"/>
            </c:ext>
          </c:extLst>
        </c:ser>
        <c:ser>
          <c:idx val="14"/>
          <c:order val="14"/>
          <c:tx>
            <c:strRef>
              <c:f>List1!$Q$4</c:f>
              <c:strCache>
                <c:ptCount val="1"/>
                <c:pt idx="0">
                  <c:v>Methionin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List1!$Q$5:$Q$13</c:f>
              <c:numCache>
                <c:formatCode>#,##0</c:formatCode>
                <c:ptCount val="9"/>
                <c:pt idx="0">
                  <c:v>30.831302716302616</c:v>
                </c:pt>
                <c:pt idx="1">
                  <c:v>15.656826405176631</c:v>
                </c:pt>
                <c:pt idx="2">
                  <c:v>23.693150589649747</c:v>
                </c:pt>
                <c:pt idx="3">
                  <c:v>23.561635259539003</c:v>
                </c:pt>
                <c:pt idx="4">
                  <c:v>21.264647532731185</c:v>
                </c:pt>
                <c:pt idx="5" formatCode="#\ ##0.0">
                  <c:v>6.5992626382161497</c:v>
                </c:pt>
                <c:pt idx="6" formatCode="#\ ##0.0">
                  <c:v>1.7567814533193389</c:v>
                </c:pt>
                <c:pt idx="7" formatCode="#\ ##0.0">
                  <c:v>1.4294162689303931</c:v>
                </c:pt>
                <c:pt idx="8" formatCode="#\ ##0.0">
                  <c:v>5.0192261899050612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60-4645-9199-C52578233DFA}"/>
            </c:ext>
          </c:extLst>
        </c:ser>
        <c:ser>
          <c:idx val="15"/>
          <c:order val="15"/>
          <c:tx>
            <c:strRef>
              <c:f>List1!$R$4</c:f>
              <c:strCache>
                <c:ptCount val="1"/>
                <c:pt idx="0">
                  <c:v>Prolin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List1!$R$5:$R$13</c:f>
              <c:numCache>
                <c:formatCode>#,##0</c:formatCode>
                <c:ptCount val="9"/>
                <c:pt idx="0">
                  <c:v>168.58896155987975</c:v>
                </c:pt>
                <c:pt idx="1">
                  <c:v>76.220561380088057</c:v>
                </c:pt>
                <c:pt idx="2">
                  <c:v>130.1494422108384</c:v>
                </c:pt>
                <c:pt idx="3">
                  <c:v>125.85851441938951</c:v>
                </c:pt>
                <c:pt idx="4">
                  <c:v>172.17224995065473</c:v>
                </c:pt>
                <c:pt idx="5">
                  <c:v>26.52655423337951</c:v>
                </c:pt>
                <c:pt idx="6" formatCode="#\ ##0.0">
                  <c:v>5.5934141754293965</c:v>
                </c:pt>
                <c:pt idx="7" formatCode="#\ ##0.0">
                  <c:v>5.1921148522731908</c:v>
                </c:pt>
                <c:pt idx="8">
                  <c:v>22.728387938535271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D60-4645-9199-C52578233DFA}"/>
            </c:ext>
          </c:extLst>
        </c:ser>
        <c:ser>
          <c:idx val="16"/>
          <c:order val="16"/>
          <c:tx>
            <c:strRef>
              <c:f>List1!$S$4</c:f>
              <c:strCache>
                <c:ptCount val="1"/>
                <c:pt idx="0">
                  <c:v>Serin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List1!$S$5:$S$13</c:f>
              <c:numCache>
                <c:formatCode>#,##0</c:formatCode>
                <c:ptCount val="9"/>
                <c:pt idx="0">
                  <c:v>80.153385941643705</c:v>
                </c:pt>
                <c:pt idx="1">
                  <c:v>55.829271736696512</c:v>
                </c:pt>
                <c:pt idx="2">
                  <c:v>84.985774024867055</c:v>
                </c:pt>
                <c:pt idx="3">
                  <c:v>82.143083088483451</c:v>
                </c:pt>
                <c:pt idx="4">
                  <c:v>116.08406644294038</c:v>
                </c:pt>
                <c:pt idx="5">
                  <c:v>42.179202570517717</c:v>
                </c:pt>
                <c:pt idx="6">
                  <c:v>15.869897625358966</c:v>
                </c:pt>
                <c:pt idx="7">
                  <c:v>15.799942909177739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60-4645-9199-C52578233DFA}"/>
            </c:ext>
          </c:extLst>
        </c:ser>
        <c:ser>
          <c:idx val="17"/>
          <c:order val="17"/>
          <c:tx>
            <c:strRef>
              <c:f>List1!$T$4</c:f>
              <c:strCache>
                <c:ptCount val="1"/>
                <c:pt idx="0">
                  <c:v>Threonin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List1!$T$5:$T$13</c:f>
              <c:numCache>
                <c:formatCode>#,##0</c:formatCode>
                <c:ptCount val="9"/>
                <c:pt idx="0">
                  <c:v>72.029620974216627</c:v>
                </c:pt>
                <c:pt idx="1">
                  <c:v>51.28755236711163</c:v>
                </c:pt>
                <c:pt idx="2">
                  <c:v>74.117512276484533</c:v>
                </c:pt>
                <c:pt idx="3">
                  <c:v>77.402487186865855</c:v>
                </c:pt>
                <c:pt idx="4">
                  <c:v>87.617569272380621</c:v>
                </c:pt>
                <c:pt idx="5">
                  <c:v>27.623337009288242</c:v>
                </c:pt>
                <c:pt idx="6" formatCode="#\ ##0.0">
                  <c:v>9.6276743796450965</c:v>
                </c:pt>
                <c:pt idx="7" formatCode="#\ ##0.0">
                  <c:v>9.4211836245421399</c:v>
                </c:pt>
                <c:pt idx="8">
                  <c:v>21.253276919665641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60-4645-9199-C52578233DFA}"/>
            </c:ext>
          </c:extLst>
        </c:ser>
        <c:ser>
          <c:idx val="18"/>
          <c:order val="18"/>
          <c:tx>
            <c:strRef>
              <c:f>List1!$U$4</c:f>
              <c:strCache>
                <c:ptCount val="1"/>
                <c:pt idx="0">
                  <c:v>Tryptofan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List1!$U$5:$U$13</c:f>
              <c:numCache>
                <c:formatCode>#\ ##0.0</c:formatCode>
                <c:ptCount val="9"/>
                <c:pt idx="0" formatCode="#,##0">
                  <c:v>19.434281116922499</c:v>
                </c:pt>
                <c:pt idx="1">
                  <c:v>3.970783709120723</c:v>
                </c:pt>
                <c:pt idx="2" formatCode="#,##0">
                  <c:v>10.018706394848863</c:v>
                </c:pt>
                <c:pt idx="3" formatCode="#,##0">
                  <c:v>11.01499294777085</c:v>
                </c:pt>
                <c:pt idx="4" formatCode="#,##0">
                  <c:v>11.400826445508049</c:v>
                </c:pt>
                <c:pt idx="5">
                  <c:v>2.4042140739123146</c:v>
                </c:pt>
                <c:pt idx="6" formatCode="#,##0.00">
                  <c:v>0.34433424066339602</c:v>
                </c:pt>
                <c:pt idx="7" formatCode="#,##0.00">
                  <c:v>0.329857884619917</c:v>
                </c:pt>
                <c:pt idx="8">
                  <c:v>3.28280727352052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D60-4645-9199-C52578233DFA}"/>
            </c:ext>
          </c:extLst>
        </c:ser>
        <c:ser>
          <c:idx val="19"/>
          <c:order val="19"/>
          <c:tx>
            <c:strRef>
              <c:f>List1!$V$4</c:f>
              <c:strCache>
                <c:ptCount val="1"/>
                <c:pt idx="0">
                  <c:v>Tyrosin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List1!$V$5:$V$13</c:f>
              <c:numCache>
                <c:formatCode>#,##0</c:formatCode>
                <c:ptCount val="9"/>
                <c:pt idx="0">
                  <c:v>27.781551456041814</c:v>
                </c:pt>
                <c:pt idx="1">
                  <c:v>15.00257426366494</c:v>
                </c:pt>
                <c:pt idx="2">
                  <c:v>20.901018127253948</c:v>
                </c:pt>
                <c:pt idx="3">
                  <c:v>15.244018021180114</c:v>
                </c:pt>
                <c:pt idx="4">
                  <c:v>15.691372739638426</c:v>
                </c:pt>
                <c:pt idx="5">
                  <c:v>26.06151645617544</c:v>
                </c:pt>
                <c:pt idx="6" formatCode="#\ ##0.0">
                  <c:v>1.1294022991754051</c:v>
                </c:pt>
                <c:pt idx="7" formatCode="#\ ##0.0">
                  <c:v>1.0608195005551677</c:v>
                </c:pt>
                <c:pt idx="8">
                  <c:v>28.057725535882486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D60-4645-9199-C52578233DFA}"/>
            </c:ext>
          </c:extLst>
        </c:ser>
        <c:ser>
          <c:idx val="20"/>
          <c:order val="20"/>
          <c:tx>
            <c:strRef>
              <c:f>List1!$W$4</c:f>
              <c:strCache>
                <c:ptCount val="1"/>
                <c:pt idx="0">
                  <c:v>Valin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List1!$W$5:$W$13</c:f>
              <c:numCache>
                <c:formatCode>#,##0</c:formatCode>
                <c:ptCount val="9"/>
                <c:pt idx="0">
                  <c:v>40</c:v>
                </c:pt>
                <c:pt idx="1">
                  <c:v>30</c:v>
                </c:pt>
                <c:pt idx="2">
                  <c:v>36</c:v>
                </c:pt>
                <c:pt idx="3">
                  <c:v>42.484999999999999</c:v>
                </c:pt>
                <c:pt idx="4">
                  <c:v>39.19729236687489</c:v>
                </c:pt>
                <c:pt idx="5" formatCode="#\ ##0.0">
                  <c:v>5.0999999999999996</c:v>
                </c:pt>
                <c:pt idx="6" formatCode="#\ ##0.0">
                  <c:v>2.93</c:v>
                </c:pt>
                <c:pt idx="7" formatCode="#\ ##0.0">
                  <c:v>2.93</c:v>
                </c:pt>
                <c:pt idx="8" formatCode="#\ ##0.0">
                  <c:v>3.5941030028545624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D60-4645-9199-C52578233DFA}"/>
            </c:ext>
          </c:extLst>
        </c:ser>
        <c:ser>
          <c:idx val="21"/>
          <c:order val="21"/>
          <c:tx>
            <c:strRef>
              <c:f>List1!$X$4</c:f>
              <c:strCache>
                <c:ptCount val="1"/>
                <c:pt idx="0">
                  <c:v>5-hydroxylysin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List1!$A$5:$B$13</c:f>
              <c:strCache>
                <c:ptCount val="9"/>
                <c:pt idx="0">
                  <c:v>VV 2676/23</c:v>
                </c:pt>
                <c:pt idx="1">
                  <c:v>VV 1079/24</c:v>
                </c:pt>
                <c:pt idx="2">
                  <c:v>VV 1080/24</c:v>
                </c:pt>
                <c:pt idx="3">
                  <c:v>VV 1299/25</c:v>
                </c:pt>
                <c:pt idx="4">
                  <c:v>VV 3228/25</c:v>
                </c:pt>
                <c:pt idx="5">
                  <c:v>VV 1081/24</c:v>
                </c:pt>
                <c:pt idx="6">
                  <c:v>VV 1297/25</c:v>
                </c:pt>
                <c:pt idx="7">
                  <c:v>VV 1298/25</c:v>
                </c:pt>
                <c:pt idx="8">
                  <c:v>VV1591/25</c:v>
                </c:pt>
              </c:strCache>
            </c:strRef>
          </c:cat>
          <c:val>
            <c:numRef>
              <c:f>List1!$X$5:$X$13</c:f>
              <c:numCache>
                <c:formatCode>#,##0.00</c:formatCode>
                <c:ptCount val="9"/>
                <c:pt idx="0">
                  <c:v>0.64317770192504242</c:v>
                </c:pt>
                <c:pt idx="1">
                  <c:v>0.428784707527473</c:v>
                </c:pt>
                <c:pt idx="2">
                  <c:v>0.46874958616400542</c:v>
                </c:pt>
                <c:pt idx="3">
                  <c:v>0.3850483226205515</c:v>
                </c:pt>
                <c:pt idx="4">
                  <c:v>0.47719698502400804</c:v>
                </c:pt>
                <c:pt idx="5">
                  <c:v>0.18424131965709173</c:v>
                </c:pt>
                <c:pt idx="6" formatCode="#,##0">
                  <c:v>0</c:v>
                </c:pt>
                <c:pt idx="7" formatCode="#,##0">
                  <c:v>0</c:v>
                </c:pt>
                <c:pt idx="8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D60-4645-9199-C52578233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71440224"/>
        <c:axId val="1"/>
      </c:barChart>
      <c:catAx>
        <c:axId val="37144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Koncentrace (mg/l)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3714402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5152515657764992E-2"/>
          <c:y val="0.80905018852338884"/>
          <c:w val="0.93153338471579938"/>
          <c:h val="0.1718488615319024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35582671841469E-2"/>
          <c:y val="2.1074412874198853E-2"/>
          <c:w val="0.90542492533260932"/>
          <c:h val="0.8266348191416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List1!$B$13</c:f>
              <c:strCache>
                <c:ptCount val="1"/>
                <c:pt idx="0">
                  <c:v>obsah tuku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List1!$A$14:$A$17</c:f>
              <c:strCache>
                <c:ptCount val="4"/>
                <c:pt idx="0">
                  <c:v>larvy T. molitor (hexan)</c:v>
                </c:pt>
                <c:pt idx="1">
                  <c:v>larvy T. molitor (DEE)</c:v>
                </c:pt>
                <c:pt idx="2">
                  <c:v>larvy T. molitor před zakuklením (hexan)</c:v>
                </c:pt>
                <c:pt idx="3">
                  <c:v>larvy T. molitor před zakuklením (DEE)</c:v>
                </c:pt>
              </c:strCache>
            </c:strRef>
          </c:cat>
          <c:val>
            <c:numRef>
              <c:f>List1!$B$14:$B$17</c:f>
              <c:numCache>
                <c:formatCode>General</c:formatCode>
                <c:ptCount val="4"/>
                <c:pt idx="0">
                  <c:v>21.5</c:v>
                </c:pt>
                <c:pt idx="1">
                  <c:v>22.4</c:v>
                </c:pt>
                <c:pt idx="2">
                  <c:v>33.475680909700188</c:v>
                </c:pt>
                <c:pt idx="3">
                  <c:v>33.953267761745892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6-49AA-A5BE-A01F0F1C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2635160"/>
        <c:axId val="872629584"/>
      </c:barChart>
      <c:catAx>
        <c:axId val="8726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2629584"/>
        <c:crosses val="autoZero"/>
        <c:auto val="1"/>
        <c:lblAlgn val="ctr"/>
        <c:lblOffset val="100"/>
        <c:noMultiLvlLbl val="0"/>
      </c:catAx>
      <c:valAx>
        <c:axId val="8726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26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335B-73E1-45D5-8532-119CD2F4A5BC}" type="datetimeFigureOut">
              <a:rPr lang="cs-CZ" smtClean="0"/>
              <a:t>03.06.2026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6E4B-9E3A-4283-B3CA-7CABE7E65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79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6E4B-9E3A-4283-B3CA-7CABE7E651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6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56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83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852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3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48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0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8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41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64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76BE-B0E1-A46F-09F0-2D715BD3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CA86C6-0AE2-469C-FF87-71DB2DD92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00CC40-0778-9A45-4B27-A19872F4D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5DCA4F-2ABC-37E3-D15F-50B2AE8A43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31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51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661A-AF6E-4075-AE6B-45DDE409F1C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1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C6EAB-C25D-4D66-9860-EC77A8DB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50A0A8-D396-40F4-8C7A-FCAB4820A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6F9EC3-5E52-4EE4-A349-3DBAC2E7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121DE4-3BB6-4007-A146-039EADD2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1DAAF5-5D23-4737-B9D8-4AF934A0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A6F2D-44D0-455A-B960-5345E625268A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5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FFA32-3067-43D6-8A84-9A0E200C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F081AD-CBD2-4565-8D2D-F8DA1259F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FE5373-D998-4B7C-AC11-DFA08F84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3D1056-BAE1-442E-BD7E-B46E03F3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4DA0A2-4EE1-4E4F-B58C-132F31FD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726E7-4D4A-422F-9053-35DDD02AB0B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E3A332-843C-4619-9A39-7F7AD360A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0DBCC8-9817-404D-AC60-55A0EE5F5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588613-4B3D-4A0E-81EB-2FB679A7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31603F-9CA5-45F8-A348-026410C4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7F51B3-F3AC-494E-8961-009BA1C5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D79EA-C1ED-4AE8-A5A3-ADFE91A0857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83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C8A71-7027-4D77-AB13-A245836D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17170-8807-4714-8230-2688776A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5EA20F-087A-4E7A-9857-69939BF4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A9D22F-9882-44ED-9F05-33587B11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99145A-7126-4B34-88AC-1E5F5743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C6109-F2B2-4653-ADFC-8BCECA877F9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8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7B025-C64A-437C-9593-FB92AC06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5E5659-F742-45AC-B49B-CBD51606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00EE74-D2C8-4602-9BD6-00D0608B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B68B40-D768-4DB6-8877-8A29953D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047C74-F870-4E53-B3B8-128A9EA1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5D929-EB75-4A22-89BC-A767F20CDB5F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909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AF47E-F723-4957-8E0B-C1CC1ABC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1D4A4-C602-4137-BCA6-8F31180BD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E28D09-6A99-448C-82C0-1B15886E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5D6BF-B71A-4BC1-8997-38D806DC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1BC52B-9CB7-4699-B5EE-1F765BE8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1C9F37-149B-4FA6-91E9-497C07E0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3C8E-8A91-48FE-B975-49DF60849DF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0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B5832-15E0-426C-9624-057938E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6B3F22-4187-43AD-8118-351CA6ED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0510D8-84E8-4058-92A9-1364FCDDE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849B0F-7154-4C76-BF7C-1CD90E416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054342-DFDB-4A5C-9620-C85074EF4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E1FCB5-430E-4D0A-BB36-62B2D1F2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F160AC-1C4A-4FE5-8AB1-988A5814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F7B772-36A3-4E0E-8D55-C103C5C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3D718-7BDD-4FBD-A7F6-B54EB8EA5E88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8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CAC8E-4042-4AE1-A48B-4626314C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B3702B-EE8A-4138-A5E9-1DE6C829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943915-76E9-4C10-BC68-9A971AE1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035BDB-10E9-4C1A-BC49-247862D0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5D929-EB75-4A22-89BC-A767F20CDB5F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43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D3EF66-68B1-4EDF-8F89-716B564B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F47899-A85C-4293-8ABE-E7D4F8BF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FF9EA2-C14E-48D9-81F2-E2B01CCC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0D4342-EF4A-459D-8CF0-56F806ED0E82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9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FE2EC-CAF4-441E-ADBF-2395FF37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31F48-7F06-41F3-ACBC-D791E3F4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DCE675-B93E-4E88-B0DE-EC4757C2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2B5D98-AA20-443B-B833-F4D1C995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7758F2-2FF1-48B8-A378-93A15538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D20332-BCA3-478F-90B9-71944EB5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3448E-A3E5-4852-A6EE-D1CECB46954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6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DB990-CC69-4FDC-80C4-E985A9A1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A9CD6C-26B6-4A68-85E0-C1BD2729E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D094AD-9B26-4535-8BF4-C84170662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90F116-BBBD-4D93-B446-C15357EB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1599D9-E735-4412-8253-B81B852D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893100-6BF0-4A36-AEBB-6A595EDA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3A1F0-49C3-4249-9938-D56D020D58E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4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0676A5-503D-45F5-A942-07B39A06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AA0CF2-3C55-45F2-BC93-99C03811B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443036-5D70-49EB-AF0A-4F0637044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B912BB-C562-4AE9-8C3C-97E2C6E75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7298E-C360-47D3-9BA9-BA9E4EE1D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5D929-EB75-4A22-89BC-A767F20CDB5F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0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microsoft.com/office/2007/relationships/hdphoto" Target="../media/hdphoto5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8.png"/><Relationship Id="rId18" Type="http://schemas.openxmlformats.org/officeDocument/2006/relationships/image" Target="../media/image3.pn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12" Type="http://schemas.microsoft.com/office/2007/relationships/hdphoto" Target="../media/hdphoto10.wdp"/><Relationship Id="rId17" Type="http://schemas.openxmlformats.org/officeDocument/2006/relationships/image" Target="../media/image4.png"/><Relationship Id="rId2" Type="http://schemas.openxmlformats.org/officeDocument/2006/relationships/image" Target="../media/image31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microsoft.com/office/2007/relationships/hdphoto" Target="../media/hdphoto9.wdp"/><Relationship Id="rId4" Type="http://schemas.openxmlformats.org/officeDocument/2006/relationships/image" Target="../media/image33.jpe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0.jpe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96015"/>
            <a:ext cx="1439545" cy="1439545"/>
          </a:xfrm>
          <a:prstGeom prst="rect">
            <a:avLst/>
          </a:prstGeom>
        </p:spPr>
      </p:pic>
      <p:sp>
        <p:nvSpPr>
          <p:cNvPr id="205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4427984" y="1628800"/>
            <a:ext cx="4392612" cy="3743920"/>
          </a:xfrm>
        </p:spPr>
        <p:txBody>
          <a:bodyPr/>
          <a:lstStyle/>
          <a:p>
            <a:pPr eaLnBrk="1" hangingPunct="1"/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Dílčí projekt DP 6</a:t>
            </a: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br>
              <a:rPr lang="cs-CZ" sz="2400" b="1" dirty="0">
                <a:solidFill>
                  <a:srgbClr val="339966"/>
                </a:solidFill>
                <a:latin typeface="Arial" charset="0"/>
              </a:rPr>
            </a:b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Výsledky v roce 2026</a:t>
            </a:r>
            <a:endParaRPr lang="cs-CZ" sz="2400" b="1" dirty="0">
              <a:solidFill>
                <a:srgbClr val="339966"/>
              </a:solidFill>
            </a:endParaRPr>
          </a:p>
        </p:txBody>
      </p:sp>
      <p:pic>
        <p:nvPicPr>
          <p:cNvPr id="2052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164"/>
            <a:ext cx="4187825" cy="56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85036" y="5959152"/>
            <a:ext cx="2652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Projekt TA ČR č. TN02000044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FDED7A-8B54-4E2D-BA52-6D41DB56A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" y="110815"/>
            <a:ext cx="9026305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-83127"/>
            <a:ext cx="9097621" cy="6858000"/>
            <a:chOff x="0" y="0"/>
            <a:chExt cx="9097621" cy="6858000"/>
          </a:xfrm>
        </p:grpSpPr>
        <p:grpSp>
          <p:nvGrpSpPr>
            <p:cNvPr id="1038" name="Skupina 1037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0" y="0"/>
                <a:ext cx="9097621" cy="6858000"/>
                <a:chOff x="0" y="0"/>
                <a:chExt cx="9097621" cy="6858000"/>
              </a:xfrm>
            </p:grpSpPr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6713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>
                  <a:extLst>
                    <a:ext uri="{FF2B5EF4-FFF2-40B4-BE49-F238E27FC236}">
                      <a16:creationId xmlns:a16="http://schemas.microsoft.com/office/drawing/2014/main" id="{943FDF86-D503-4D13-84B3-4ED5C2FC305A}"/>
                    </a:ext>
                  </a:extLst>
                </p:cNvPr>
                <p:cNvSpPr/>
                <p:nvPr/>
              </p:nvSpPr>
              <p:spPr>
                <a:xfrm>
                  <a:off x="292308" y="992536"/>
                  <a:ext cx="880531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339966"/>
                    </a:solidFill>
                    <a:latin typeface="Arial" charset="0"/>
                  </a:endParaRPr>
                </a:p>
              </p:txBody>
            </p:sp>
            <p:sp>
              <p:nvSpPr>
                <p:cNvPr id="2" name="Ovál 1"/>
                <p:cNvSpPr/>
                <p:nvPr/>
              </p:nvSpPr>
              <p:spPr bwMode="auto">
                <a:xfrm>
                  <a:off x="5967248" y="5155324"/>
                  <a:ext cx="2380593" cy="63850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8001000" y="3429000"/>
                  <a:ext cx="914400" cy="91440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 bwMode="auto">
              <a:xfrm flipH="1" flipV="1">
                <a:off x="1852448" y="3334407"/>
                <a:ext cx="2033752" cy="70944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7" name="Přímá spojnice se šipkou 1026"/>
              <p:cNvCxnSpPr/>
              <p:nvPr/>
            </p:nvCxnSpPr>
            <p:spPr bwMode="auto">
              <a:xfrm>
                <a:off x="1316124" y="4525066"/>
                <a:ext cx="767599" cy="31168"/>
              </a:xfrm>
              <a:prstGeom prst="straightConnector1">
                <a:avLst/>
              </a:prstGeom>
              <a:noFill/>
              <a:ln>
                <a:noFill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ovéPole 13"/>
            <p:cNvSpPr txBox="1"/>
            <p:nvPr/>
          </p:nvSpPr>
          <p:spPr>
            <a:xfrm>
              <a:off x="659021" y="1363036"/>
              <a:ext cx="796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b="1"/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6430E4B-8D7F-4A5A-9CBD-195CDB14DA54}"/>
              </a:ext>
            </a:extLst>
          </p:cNvPr>
          <p:cNvSpPr txBox="1"/>
          <p:nvPr/>
        </p:nvSpPr>
        <p:spPr>
          <a:xfrm>
            <a:off x="1670484" y="1450354"/>
            <a:ext cx="614911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latin typeface="Arial" charset="0"/>
              </a:rPr>
              <a:t>Suma peptidů v hydrolyzátech (mg/l)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0A9F70D-8934-4257-AAD7-C84C1DD6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27688"/>
            <a:ext cx="8673219" cy="910289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1348D419-4C01-4D1B-87B1-482642BCF14C}"/>
              </a:ext>
            </a:extLst>
          </p:cNvPr>
          <p:cNvSpPr txBox="1"/>
          <p:nvPr/>
        </p:nvSpPr>
        <p:spPr>
          <a:xfrm>
            <a:off x="1302392" y="1019962"/>
            <a:ext cx="66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Funkční vzorek hydrolyzátu z hmyzu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B78A00-1FCF-4C24-AF2A-851FF23F3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9" y="2524595"/>
            <a:ext cx="8046721" cy="39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0"/>
            <a:ext cx="9097621" cy="6858000"/>
            <a:chOff x="0" y="0"/>
            <a:chExt cx="9097621" cy="6858000"/>
          </a:xfrm>
        </p:grpSpPr>
        <p:grpSp>
          <p:nvGrpSpPr>
            <p:cNvPr id="1038" name="Skupina 1037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0" y="0"/>
                <a:ext cx="9097621" cy="6858000"/>
                <a:chOff x="0" y="0"/>
                <a:chExt cx="9097621" cy="6858000"/>
              </a:xfrm>
            </p:grpSpPr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6713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>
                  <a:extLst>
                    <a:ext uri="{FF2B5EF4-FFF2-40B4-BE49-F238E27FC236}">
                      <a16:creationId xmlns:a16="http://schemas.microsoft.com/office/drawing/2014/main" id="{943FDF86-D503-4D13-84B3-4ED5C2FC305A}"/>
                    </a:ext>
                  </a:extLst>
                </p:cNvPr>
                <p:cNvSpPr/>
                <p:nvPr/>
              </p:nvSpPr>
              <p:spPr>
                <a:xfrm>
                  <a:off x="292308" y="992536"/>
                  <a:ext cx="880531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 dirty="0">
                    <a:solidFill>
                      <a:srgbClr val="339966"/>
                    </a:solidFill>
                    <a:latin typeface="Arial" charset="0"/>
                  </a:endParaRPr>
                </a:p>
              </p:txBody>
            </p:sp>
            <p:sp>
              <p:nvSpPr>
                <p:cNvPr id="2" name="Ovál 1"/>
                <p:cNvSpPr/>
                <p:nvPr/>
              </p:nvSpPr>
              <p:spPr bwMode="auto">
                <a:xfrm>
                  <a:off x="5967248" y="5155324"/>
                  <a:ext cx="2380593" cy="63850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8001000" y="3429000"/>
                  <a:ext cx="914400" cy="91440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 bwMode="auto">
              <a:xfrm flipH="1" flipV="1">
                <a:off x="1852448" y="3334407"/>
                <a:ext cx="2033752" cy="70944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7" name="Přímá spojnice se šipkou 1026"/>
              <p:cNvCxnSpPr/>
              <p:nvPr/>
            </p:nvCxnSpPr>
            <p:spPr bwMode="auto">
              <a:xfrm>
                <a:off x="1316124" y="4525066"/>
                <a:ext cx="767599" cy="31168"/>
              </a:xfrm>
              <a:prstGeom prst="straightConnector1">
                <a:avLst/>
              </a:prstGeom>
              <a:noFill/>
              <a:ln>
                <a:noFill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TextovéPole 3"/>
            <p:cNvSpPr txBox="1"/>
            <p:nvPr/>
          </p:nvSpPr>
          <p:spPr>
            <a:xfrm>
              <a:off x="693683" y="1641423"/>
              <a:ext cx="8023097" cy="50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35668" y="1071901"/>
              <a:ext cx="76888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>
                  <a:solidFill>
                    <a:srgbClr val="339966"/>
                  </a:solidFill>
                  <a:latin typeface="Arial" charset="0"/>
                </a:rPr>
                <a:t>Lipidická složka jedlého hmyzu získaná při procesu odtučnění (funkční vzorek) </a:t>
              </a:r>
            </a:p>
            <a:p>
              <a:pPr algn="ctr"/>
              <a:endParaRPr lang="cs-CZ" b="1" dirty="0">
                <a:solidFill>
                  <a:srgbClr val="339966"/>
                </a:solidFill>
                <a:latin typeface="Arial" charset="0"/>
              </a:endParaRPr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55ADA51-A621-4EE3-8822-8F7F68C2D1D6}"/>
              </a:ext>
            </a:extLst>
          </p:cNvPr>
          <p:cNvSpPr txBox="1"/>
          <p:nvPr/>
        </p:nvSpPr>
        <p:spPr>
          <a:xfrm>
            <a:off x="568529" y="4516344"/>
            <a:ext cx="802309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Chovatel:</a:t>
            </a:r>
            <a:r>
              <a:rPr lang="cs-CZ" dirty="0"/>
              <a:t> PAPEK s.r.o.</a:t>
            </a:r>
          </a:p>
          <a:p>
            <a:r>
              <a:rPr lang="cs-CZ" b="1" dirty="0"/>
              <a:t>Druh hmyzu: </a:t>
            </a:r>
            <a:r>
              <a:rPr lang="cs-CZ" dirty="0"/>
              <a:t>Potemník moučný (</a:t>
            </a:r>
            <a:r>
              <a:rPr lang="cs-CZ" i="1" dirty="0" err="1"/>
              <a:t>Tenebrio</a:t>
            </a:r>
            <a:r>
              <a:rPr lang="cs-CZ" i="1" dirty="0"/>
              <a:t> </a:t>
            </a:r>
            <a:r>
              <a:rPr lang="cs-CZ" i="1" dirty="0" err="1"/>
              <a:t>molitor</a:t>
            </a:r>
            <a:r>
              <a:rPr lang="cs-CZ" dirty="0"/>
              <a:t>)</a:t>
            </a:r>
          </a:p>
          <a:p>
            <a:r>
              <a:rPr lang="cs-CZ" b="1" dirty="0"/>
              <a:t>Ustájení:</a:t>
            </a:r>
            <a:r>
              <a:rPr lang="cs-CZ" dirty="0"/>
              <a:t> Plastové boxy, nucená ventilace</a:t>
            </a:r>
          </a:p>
          <a:p>
            <a:r>
              <a:rPr lang="cs-CZ" b="1" dirty="0"/>
              <a:t>Krmivo: </a:t>
            </a:r>
            <a:r>
              <a:rPr lang="cs-CZ" dirty="0"/>
              <a:t>Expandovaný šrot zrnin</a:t>
            </a:r>
          </a:p>
          <a:p>
            <a:r>
              <a:rPr lang="cs-CZ" b="1" dirty="0"/>
              <a:t>Usmrcení: </a:t>
            </a:r>
            <a:r>
              <a:rPr lang="cs-CZ" dirty="0"/>
              <a:t>zamrazení</a:t>
            </a:r>
          </a:p>
          <a:p>
            <a:r>
              <a:rPr lang="cs-CZ" b="1" dirty="0"/>
              <a:t>Zpracování: </a:t>
            </a:r>
            <a:r>
              <a:rPr lang="cs-CZ" dirty="0" err="1"/>
              <a:t>lyofilizace</a:t>
            </a:r>
            <a:endParaRPr lang="cs-CZ" dirty="0"/>
          </a:p>
          <a:p>
            <a:endParaRPr lang="cs-CZ" sz="800" dirty="0"/>
          </a:p>
          <a:p>
            <a:r>
              <a:rPr lang="cs-CZ" sz="2000" b="1" dirty="0">
                <a:highlight>
                  <a:srgbClr val="FFFFCC"/>
                </a:highlight>
              </a:rPr>
              <a:t>Odtučnění: </a:t>
            </a:r>
            <a:r>
              <a:rPr lang="cs-CZ" sz="2000" dirty="0" err="1">
                <a:highlight>
                  <a:srgbClr val="FFFFCC"/>
                </a:highlight>
              </a:rPr>
              <a:t>Soxhletova</a:t>
            </a:r>
            <a:r>
              <a:rPr lang="cs-CZ" sz="2000" dirty="0">
                <a:highlight>
                  <a:srgbClr val="FFFFCC"/>
                </a:highlight>
              </a:rPr>
              <a:t> extrakce (hexanem/diethyletherem; 5h (50 cyklů)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pic>
        <p:nvPicPr>
          <p:cNvPr id="1026" name="Picture 2" descr="Papek s.r.o. - eshop »  ">
            <a:extLst>
              <a:ext uri="{FF2B5EF4-FFF2-40B4-BE49-F238E27FC236}">
                <a16:creationId xmlns:a16="http://schemas.microsoft.com/office/drawing/2014/main" id="{C5339813-C7D8-4AC7-BD92-2C28C46E4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5"/>
          <a:stretch/>
        </p:blipFill>
        <p:spPr bwMode="auto">
          <a:xfrm>
            <a:off x="562817" y="2438006"/>
            <a:ext cx="1446544" cy="6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7845E42-DF9B-40CF-B598-D69DAF2D9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F7D7AC-91B1-49B8-B81D-7E08A6BABEA9}"/>
              </a:ext>
            </a:extLst>
          </p:cNvPr>
          <p:cNvSpPr txBox="1"/>
          <p:nvPr/>
        </p:nvSpPr>
        <p:spPr>
          <a:xfrm>
            <a:off x="2953542" y="3840090"/>
            <a:ext cx="16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larvy </a:t>
            </a:r>
            <a:r>
              <a:rPr lang="cs-CZ" i="1" dirty="0"/>
              <a:t>T. </a:t>
            </a:r>
            <a:r>
              <a:rPr lang="cs-CZ" i="1" dirty="0" err="1"/>
              <a:t>molitor</a:t>
            </a:r>
            <a:endParaRPr lang="cs-CZ" i="1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3EFAEFE-D958-49CE-BCB3-CE250D039763}"/>
              </a:ext>
            </a:extLst>
          </p:cNvPr>
          <p:cNvSpPr txBox="1"/>
          <p:nvPr/>
        </p:nvSpPr>
        <p:spPr>
          <a:xfrm>
            <a:off x="5967248" y="3870013"/>
            <a:ext cx="22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larvy </a:t>
            </a:r>
            <a:r>
              <a:rPr lang="cs-CZ" i="1" dirty="0"/>
              <a:t>T. </a:t>
            </a:r>
            <a:r>
              <a:rPr lang="cs-CZ" i="1" dirty="0" err="1"/>
              <a:t>molitor</a:t>
            </a:r>
            <a:r>
              <a:rPr lang="cs-CZ" i="1" dirty="0"/>
              <a:t> </a:t>
            </a:r>
          </a:p>
          <a:p>
            <a:r>
              <a:rPr lang="cs-CZ" i="1" dirty="0"/>
              <a:t>těsně před zakuklením</a:t>
            </a:r>
          </a:p>
        </p:txBody>
      </p:sp>
      <p:pic>
        <p:nvPicPr>
          <p:cNvPr id="20" name="Picture 4" descr="Ústav chemických procesů AV ČR, v. v. i. | Prague">
            <a:extLst>
              <a:ext uri="{FF2B5EF4-FFF2-40B4-BE49-F238E27FC236}">
                <a16:creationId xmlns:a16="http://schemas.microsoft.com/office/drawing/2014/main" id="{AF43219E-46BF-405E-B257-9C1BBAA2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3" y="4988833"/>
            <a:ext cx="707969" cy="7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ŠCHT Praha | Dejvice">
            <a:extLst>
              <a:ext uri="{FF2B5EF4-FFF2-40B4-BE49-F238E27FC236}">
                <a16:creationId xmlns:a16="http://schemas.microsoft.com/office/drawing/2014/main" id="{2800F865-EE88-45C5-82C1-FD530238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9" y="5147684"/>
            <a:ext cx="638415" cy="6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D31874-33F5-4632-BBD1-B24C84B0E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458" r="-6420" b="-1458"/>
          <a:stretch/>
        </p:blipFill>
        <p:spPr>
          <a:xfrm>
            <a:off x="2780277" y="2024005"/>
            <a:ext cx="2358914" cy="177526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9BE449B-6283-4068-90A9-14E3AEE67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83" y="2048176"/>
            <a:ext cx="2358915" cy="17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0"/>
            <a:ext cx="9097621" cy="6858000"/>
            <a:chOff x="0" y="0"/>
            <a:chExt cx="9097621" cy="6858000"/>
          </a:xfrm>
        </p:grpSpPr>
        <p:grpSp>
          <p:nvGrpSpPr>
            <p:cNvPr id="1038" name="Skupina 1037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0" y="0"/>
                <a:ext cx="9097621" cy="6858000"/>
                <a:chOff x="0" y="0"/>
                <a:chExt cx="9097621" cy="6858000"/>
              </a:xfrm>
            </p:grpSpPr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6713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>
                  <a:extLst>
                    <a:ext uri="{FF2B5EF4-FFF2-40B4-BE49-F238E27FC236}">
                      <a16:creationId xmlns:a16="http://schemas.microsoft.com/office/drawing/2014/main" id="{943FDF86-D503-4D13-84B3-4ED5C2FC305A}"/>
                    </a:ext>
                  </a:extLst>
                </p:cNvPr>
                <p:cNvSpPr/>
                <p:nvPr/>
              </p:nvSpPr>
              <p:spPr>
                <a:xfrm>
                  <a:off x="292308" y="992536"/>
                  <a:ext cx="880531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 dirty="0">
                    <a:solidFill>
                      <a:srgbClr val="339966"/>
                    </a:solidFill>
                    <a:latin typeface="Arial" charset="0"/>
                  </a:endParaRPr>
                </a:p>
              </p:txBody>
            </p:sp>
            <p:sp>
              <p:nvSpPr>
                <p:cNvPr id="2" name="Ovál 1"/>
                <p:cNvSpPr/>
                <p:nvPr/>
              </p:nvSpPr>
              <p:spPr bwMode="auto">
                <a:xfrm>
                  <a:off x="5967248" y="5155324"/>
                  <a:ext cx="2380593" cy="63850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8001000" y="3429000"/>
                  <a:ext cx="914400" cy="91440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 bwMode="auto">
              <a:xfrm flipH="1" flipV="1">
                <a:off x="1852448" y="3334407"/>
                <a:ext cx="2033752" cy="70944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7" name="Přímá spojnice se šipkou 1026"/>
              <p:cNvCxnSpPr/>
              <p:nvPr/>
            </p:nvCxnSpPr>
            <p:spPr bwMode="auto">
              <a:xfrm>
                <a:off x="1316124" y="4525066"/>
                <a:ext cx="767599" cy="31168"/>
              </a:xfrm>
              <a:prstGeom prst="straightConnector1">
                <a:avLst/>
              </a:prstGeom>
              <a:noFill/>
              <a:ln>
                <a:noFill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TextovéPole 3"/>
            <p:cNvSpPr txBox="1"/>
            <p:nvPr/>
          </p:nvSpPr>
          <p:spPr>
            <a:xfrm>
              <a:off x="693683" y="1641423"/>
              <a:ext cx="8023097" cy="50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09583" y="1064172"/>
              <a:ext cx="7791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>
                  <a:solidFill>
                    <a:srgbClr val="339966"/>
                  </a:solidFill>
                  <a:latin typeface="Arial" charset="0"/>
                </a:rPr>
                <a:t>Lipidická složka jedlého hmyzu získaná při procesu odtučnění (funkční vzorek) </a:t>
              </a:r>
            </a:p>
          </p:txBody>
        </p:sp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27845E42-DF9B-40CF-B598-D69DAF2D9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026F911-0653-4F31-8CA5-1858E1BBD660}"/>
              </a:ext>
            </a:extLst>
          </p:cNvPr>
          <p:cNvSpPr txBox="1"/>
          <p:nvPr/>
        </p:nvSpPr>
        <p:spPr>
          <a:xfrm>
            <a:off x="1568760" y="1839265"/>
            <a:ext cx="6149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000" b="1" dirty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latin typeface="Arial" charset="0"/>
              </a:rPr>
              <a:t>Obsah tuku (%)</a:t>
            </a: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9ACC8221-195D-46D3-B6BD-589DF51D4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42985"/>
              </p:ext>
            </p:extLst>
          </p:nvPr>
        </p:nvGraphicFramePr>
        <p:xfrm>
          <a:off x="1981118" y="2945181"/>
          <a:ext cx="5067465" cy="342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397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Skupina 1037"/>
          <p:cNvGrpSpPr/>
          <p:nvPr/>
        </p:nvGrpSpPr>
        <p:grpSpPr>
          <a:xfrm>
            <a:off x="-29710" y="0"/>
            <a:ext cx="9097621" cy="6858000"/>
            <a:chOff x="0" y="0"/>
            <a:chExt cx="9097621" cy="6858000"/>
          </a:xfrm>
        </p:grpSpPr>
        <p:grpSp>
          <p:nvGrpSpPr>
            <p:cNvPr id="5" name="Skupina 4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6713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943FDF86-D503-4D13-84B3-4ED5C2FC305A}"/>
                  </a:ext>
                </a:extLst>
              </p:cNvPr>
              <p:cNvSpPr/>
              <p:nvPr/>
            </p:nvSpPr>
            <p:spPr>
              <a:xfrm>
                <a:off x="292308" y="992536"/>
                <a:ext cx="880531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200" b="1">
                  <a:solidFill>
                    <a:srgbClr val="339966"/>
                  </a:solidFill>
                  <a:latin typeface="Arial" charset="0"/>
                </a:endParaRPr>
              </a:p>
            </p:txBody>
          </p:sp>
          <p:sp>
            <p:nvSpPr>
              <p:cNvPr id="2" name="Ovál 1"/>
              <p:cNvSpPr/>
              <p:nvPr/>
            </p:nvSpPr>
            <p:spPr bwMode="auto">
              <a:xfrm>
                <a:off x="5967248" y="5155324"/>
                <a:ext cx="2380593" cy="63850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3200" b="1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Ovál 2"/>
              <p:cNvSpPr/>
              <p:nvPr/>
            </p:nvSpPr>
            <p:spPr bwMode="auto">
              <a:xfrm>
                <a:off x="8001000" y="342900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3200" b="1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3" name="Přímá spojnice 22"/>
            <p:cNvCxnSpPr/>
            <p:nvPr/>
          </p:nvCxnSpPr>
          <p:spPr bwMode="auto">
            <a:xfrm flipH="1" flipV="1">
              <a:off x="1852448" y="3334407"/>
              <a:ext cx="2033752" cy="70944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" name="Přímá spojnice se šipkou 1026"/>
            <p:cNvCxnSpPr/>
            <p:nvPr/>
          </p:nvCxnSpPr>
          <p:spPr bwMode="auto">
            <a:xfrm>
              <a:off x="1316124" y="4525066"/>
              <a:ext cx="767599" cy="31168"/>
            </a:xfrm>
            <a:prstGeom prst="straightConnector1">
              <a:avLst/>
            </a:prstGeom>
            <a:noFill/>
            <a:ln>
              <a:noFill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Obrázek 28">
            <a:extLst>
              <a:ext uri="{FF2B5EF4-FFF2-40B4-BE49-F238E27FC236}">
                <a16:creationId xmlns:a16="http://schemas.microsoft.com/office/drawing/2014/main" id="{2AC47F3F-FB30-44CE-A4F9-48CC553AE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DFE01144-06E5-4331-A736-C4CC163B93BF}"/>
              </a:ext>
            </a:extLst>
          </p:cNvPr>
          <p:cNvSpPr txBox="1"/>
          <p:nvPr/>
        </p:nvSpPr>
        <p:spPr>
          <a:xfrm>
            <a:off x="748868" y="1581602"/>
            <a:ext cx="796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Arial" charset="0"/>
              </a:rPr>
              <a:t>Plánované činnosti v rámci DP6: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830733B-83DB-452E-8129-FC4834296F44}"/>
              </a:ext>
            </a:extLst>
          </p:cNvPr>
          <p:cNvSpPr txBox="1"/>
          <p:nvPr/>
        </p:nvSpPr>
        <p:spPr>
          <a:xfrm>
            <a:off x="748868" y="2184207"/>
            <a:ext cx="82937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Příprava funkčního vzorku hydrolyzátu z hmyzu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Pokračování ve vývoji funkčního vzorku a ověřené technologie - jedlý hmyz s navýšeným obsahem polynenasycených mastných kyselin (PUFA)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Lipidická složka jedlého hmyzu získaná při procesu odtučnění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Lipidomická</a:t>
            </a:r>
            <a:r>
              <a:rPr lang="cs-CZ" sz="2400" dirty="0"/>
              <a:t> studie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Oxidativní stabilita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48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0" y="11481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339966"/>
                </a:solidFill>
                <a:latin typeface="Arial" charset="0"/>
              </a:rPr>
              <a:t>DP 6 – </a:t>
            </a:r>
            <a:r>
              <a:rPr lang="cs-CZ" sz="1800" b="1" dirty="0">
                <a:solidFill>
                  <a:srgbClr val="339966"/>
                </a:solidFill>
                <a:latin typeface="Arial" charset="0"/>
              </a:rPr>
              <a:t>Zpracování registrovaných druhů hmyzu pro různá využití v zemědělsko-potravinářském a dalších  sektorech</a:t>
            </a:r>
            <a:endParaRPr lang="cs-CZ" b="1" dirty="0">
              <a:solidFill>
                <a:srgbClr val="339966"/>
              </a:solidFill>
              <a:latin typeface="Arial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355EC0-A68B-4F2C-AA13-830DD7E01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D03CD2-C006-4B26-A7DA-1D2509AF03C7}"/>
              </a:ext>
            </a:extLst>
          </p:cNvPr>
          <p:cNvSpPr txBox="1"/>
          <p:nvPr/>
        </p:nvSpPr>
        <p:spPr>
          <a:xfrm>
            <a:off x="2042180" y="1917033"/>
            <a:ext cx="5426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latin typeface="Arial" charset="0"/>
              </a:rPr>
              <a:t>Výsledek nad rámec projektu (O)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47E544-787F-45B9-9A2E-6FBB837FE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306" y="3042459"/>
            <a:ext cx="5322576" cy="3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0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01B1B-2F4E-4EA6-8CC5-D15105EC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89" y="1306575"/>
            <a:ext cx="8270800" cy="429438"/>
          </a:xfrm>
        </p:spPr>
        <p:txBody>
          <a:bodyPr>
            <a:noAutofit/>
          </a:bodyPr>
          <a:lstStyle/>
          <a:p>
            <a:r>
              <a:rPr lang="cs-CZ" sz="2400" b="1" dirty="0" err="1">
                <a:solidFill>
                  <a:srgbClr val="70AD47"/>
                </a:solidFill>
                <a:latin typeface="Arial" charset="0"/>
                <a:ea typeface="+mn-ea"/>
                <a:cs typeface="+mn-cs"/>
              </a:rPr>
              <a:t>Frass</a:t>
            </a:r>
            <a:r>
              <a:rPr lang="cs-CZ" sz="2400" b="1" dirty="0">
                <a:solidFill>
                  <a:srgbClr val="70AD47"/>
                </a:solidFill>
                <a:latin typeface="Arial" charset="0"/>
                <a:ea typeface="+mn-ea"/>
                <a:cs typeface="+mn-cs"/>
              </a:rPr>
              <a:t> jako perspektivní organické hnojivo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530B46-1615-4689-ACBA-E248CCCB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88555"/>
            <a:ext cx="8610600" cy="352427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</a:rPr>
              <a:t>    NAŘÍZENÍ KOMISE (EU) 2021/192</a:t>
            </a:r>
          </a:p>
          <a:p>
            <a:r>
              <a:rPr lang="cs-CZ" b="1" dirty="0"/>
              <a:t>FRASS = trus, exoskelety, zbytky částí těl hmyzu, potravy a substrátu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2301CB-A678-4DA9-8138-84B161631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58" y="2951019"/>
            <a:ext cx="7405801" cy="374485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563564F2-275E-49BC-8AC1-28C713901132}"/>
              </a:ext>
            </a:extLst>
          </p:cNvPr>
          <p:cNvSpPr txBox="1"/>
          <p:nvPr/>
        </p:nvSpPr>
        <p:spPr>
          <a:xfrm>
            <a:off x="2946443" y="3890671"/>
            <a:ext cx="38264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Web </a:t>
            </a:r>
            <a:r>
              <a:rPr lang="cs-CZ" sz="1600" dirty="0" err="1"/>
              <a:t>of</a:t>
            </a:r>
            <a:r>
              <a:rPr lang="cs-CZ" sz="1600" dirty="0"/>
              <a:t> Science – </a:t>
            </a:r>
            <a:r>
              <a:rPr lang="cs-CZ" sz="1600" dirty="0" err="1"/>
              <a:t>Topic</a:t>
            </a:r>
            <a:r>
              <a:rPr lang="cs-CZ" sz="1600" dirty="0"/>
              <a:t> </a:t>
            </a:r>
            <a:r>
              <a:rPr lang="cs-CZ" sz="1600" dirty="0" err="1"/>
              <a:t>Frass</a:t>
            </a:r>
            <a:r>
              <a:rPr lang="cs-CZ" sz="1600" dirty="0"/>
              <a:t> </a:t>
            </a:r>
            <a:r>
              <a:rPr lang="cs-CZ" sz="1600" dirty="0" err="1"/>
              <a:t>Citation</a:t>
            </a:r>
            <a:r>
              <a:rPr lang="cs-CZ" sz="1600" dirty="0"/>
              <a:t> report</a:t>
            </a:r>
            <a:endParaRPr lang="en-US" sz="1600" dirty="0"/>
          </a:p>
        </p:txBody>
      </p:sp>
      <p:pic>
        <p:nvPicPr>
          <p:cNvPr id="8" name="Picture 2" descr="Frass (Insect Manure) - Silkworm Shop">
            <a:extLst>
              <a:ext uri="{FF2B5EF4-FFF2-40B4-BE49-F238E27FC236}">
                <a16:creationId xmlns:a16="http://schemas.microsoft.com/office/drawing/2014/main" id="{F790EA1A-E99A-48FE-BA24-3261BDAFE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6221" b="4235"/>
          <a:stretch/>
        </p:blipFill>
        <p:spPr bwMode="auto">
          <a:xfrm>
            <a:off x="810564" y="5195334"/>
            <a:ext cx="1128701" cy="10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alworm Frass - 100% Canadian Made &amp; Processed - INSECTCIBUS">
            <a:extLst>
              <a:ext uri="{FF2B5EF4-FFF2-40B4-BE49-F238E27FC236}">
                <a16:creationId xmlns:a16="http://schemas.microsoft.com/office/drawing/2014/main" id="{186A9473-9D3F-4672-8EFE-17F07A95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5" l="220" r="99383">
                        <a14:foregroundMark x1="33333" y1="14727" x2="38536" y2="750"/>
                        <a14:foregroundMark x1="17725" y1="23898" x2="705" y2="52778"/>
                        <a14:foregroundMark x1="705" y1="52778" x2="6349" y2="84347"/>
                        <a14:foregroundMark x1="6349" y1="84347" x2="36376" y2="98325"/>
                        <a14:foregroundMark x1="36376" y1="98325" x2="69577" y2="97090"/>
                        <a14:foregroundMark x1="69577" y1="97090" x2="99118" y2="82892"/>
                        <a14:foregroundMark x1="99118" y1="82892" x2="99383" y2="82628"/>
                        <a14:foregroundMark x1="69356" y1="82407" x2="7540" y2="70238"/>
                        <a14:foregroundMark x1="7540" y1="70238" x2="62169" y2="80071"/>
                        <a14:foregroundMark x1="62169" y1="80071" x2="23942" y2="87610"/>
                        <a14:foregroundMark x1="23942" y1="87610" x2="6349" y2="58157"/>
                        <a14:foregroundMark x1="6349" y1="58157" x2="11243" y2="28042"/>
                        <a14:foregroundMark x1="71252" y1="11376" x2="93122" y2="7848"/>
                        <a14:foregroundMark x1="59171" y1="21164" x2="62698" y2="22002"/>
                        <a14:foregroundMark x1="67284" y1="14109" x2="58862" y2="46340"/>
                        <a14:foregroundMark x1="58862" y1="46340" x2="62698" y2="50970"/>
                        <a14:foregroundMark x1="52072" y1="43034" x2="56878" y2="40961"/>
                        <a14:foregroundMark x1="45194" y1="36155" x2="44577" y2="26587"/>
                        <a14:foregroundMark x1="55820" y1="15961" x2="61023" y2="17019"/>
                        <a14:foregroundMark x1="68959" y1="79497" x2="93827" y2="58598"/>
                        <a14:foregroundMark x1="93827" y1="58598" x2="58995" y2="91226"/>
                        <a14:foregroundMark x1="58995" y1="91226" x2="68342" y2="80776"/>
                        <a14:foregroundMark x1="32275" y1="91402" x2="31261" y2="90564"/>
                        <a14:foregroundMark x1="52910" y1="93034" x2="58113" y2="92857"/>
                        <a14:foregroundMark x1="72310" y1="95150" x2="33201" y2="96825"/>
                        <a14:foregroundMark x1="33201" y1="96825" x2="3704" y2="84215"/>
                        <a14:foregroundMark x1="3704" y1="84215" x2="1455" y2="79718"/>
                        <a14:foregroundMark x1="98104" y1="85141" x2="60847" y2="98457"/>
                        <a14:foregroundMark x1="60847" y1="98457" x2="26279" y2="98148"/>
                        <a14:foregroundMark x1="26279" y1="98148" x2="1675" y2="83686"/>
                        <a14:foregroundMark x1="89374" y1="4321" x2="96473" y2="35758"/>
                        <a14:foregroundMark x1="96473" y1="35758" x2="96914" y2="1014"/>
                        <a14:foregroundMark x1="96914" y1="1014" x2="79674" y2="27425"/>
                        <a14:foregroundMark x1="79674" y1="27425" x2="92725" y2="43474"/>
                        <a14:foregroundMark x1="77910" y1="13272" x2="70679" y2="50573"/>
                        <a14:foregroundMark x1="70679" y1="50573" x2="97487" y2="58686"/>
                        <a14:foregroundMark x1="82496" y1="39727" x2="98325" y2="55115"/>
                        <a14:foregroundMark x1="93563" y1="36993" x2="97090" y2="54321"/>
                        <a14:foregroundMark x1="40212" y1="132" x2="26058" y2="29497"/>
                        <a14:foregroundMark x1="26058" y1="29497" x2="27293" y2="31393"/>
                        <a14:foregroundMark x1="20194" y1="21605" x2="838" y2="31790"/>
                        <a14:foregroundMark x1="19857" y1="19811" x2="838" y2="32628"/>
                        <a14:foregroundMark x1="21252" y1="18871" x2="20393" y2="19450"/>
                        <a14:foregroundMark x1="96869" y1="86376" x2="65212" y2="98236"/>
                        <a14:foregroundMark x1="65212" y1="98236" x2="94621" y2="87654"/>
                        <a14:foregroundMark x1="94621" y1="87654" x2="99383" y2="83862"/>
                        <a14:foregroundMark x1="93739" y1="88051" x2="93563" y2="89506"/>
                        <a14:foregroundMark x1="66049" y1="99295" x2="93959" y2="88889"/>
                        <a14:foregroundMark x1="70855" y1="99074" x2="86861" y2="92857"/>
                        <a14:foregroundMark x1="23325" y1="97619" x2="220" y2="85758"/>
                        <a14:foregroundMark x1="17725" y1="95988" x2="220" y2="85141"/>
                        <a14:backgroundMark x1="838" y1="1367" x2="19180" y2="9303"/>
                        <a14:backgroundMark x1="22487" y1="1367" x2="24383" y2="970"/>
                        <a14:backgroundMark x1="20018" y1="19092" x2="20018" y2="19092"/>
                        <a14:backgroundMark x1="20635" y1="19489" x2="20635" y2="19489"/>
                        <a14:backgroundMark x1="20414" y1="19489" x2="19577" y2="1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" y="2917757"/>
            <a:ext cx="1213572" cy="12135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e Larva of Mealworm - Tenebrio molitor ve službě Stock | Adobe  Stock">
            <a:extLst>
              <a:ext uri="{FF2B5EF4-FFF2-40B4-BE49-F238E27FC236}">
                <a16:creationId xmlns:a16="http://schemas.microsoft.com/office/drawing/2014/main" id="{AA990733-D471-47C9-9DEC-6D57331CE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52" b="79087" l="15300" r="87600">
                        <a14:foregroundMark x1="21100" y1="50000" x2="19300" y2="37260"/>
                        <a14:foregroundMark x1="19300" y1="37260" x2="19700" y2="34615"/>
                        <a14:foregroundMark x1="16500" y1="39423" x2="16300" y2="45673"/>
                        <a14:foregroundMark x1="16300" y1="50000" x2="15900" y2="52163"/>
                        <a14:foregroundMark x1="16400" y1="35096" x2="15300" y2="32452"/>
                        <a14:foregroundMark x1="19900" y1="33173" x2="24300" y2="33654"/>
                        <a14:foregroundMark x1="84100" y1="34615" x2="83300" y2="35817"/>
                        <a14:foregroundMark x1="86600" y1="36538" x2="87600" y2="35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28361" r="8000" b="15225"/>
          <a:stretch/>
        </p:blipFill>
        <p:spPr bwMode="auto">
          <a:xfrm>
            <a:off x="505800" y="4433054"/>
            <a:ext cx="1665056" cy="5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DCE5F00-6F32-434E-9583-693C2CB5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6735C2B-281E-4C65-A956-0B7503CD3B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BEBA1D4-F127-4C6B-ADBD-8053C1B3A4EE}"/>
              </a:ext>
            </a:extLst>
          </p:cNvPr>
          <p:cNvSpPr txBox="1"/>
          <p:nvPr/>
        </p:nvSpPr>
        <p:spPr>
          <a:xfrm>
            <a:off x="2322841" y="3105835"/>
            <a:ext cx="4645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 err="1">
                <a:latin typeface="Arial" charset="0"/>
                <a:ea typeface="+mn-ea"/>
                <a:cs typeface="+mn-cs"/>
              </a:rPr>
              <a:t>Frass</a:t>
            </a:r>
            <a:r>
              <a:rPr lang="cs-CZ" sz="1800" b="1" dirty="0">
                <a:latin typeface="Arial" charset="0"/>
                <a:ea typeface="+mn-ea"/>
                <a:cs typeface="+mn-cs"/>
              </a:rPr>
              <a:t> jako perspektivní organické hnojivo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50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diagram of different types of food&#10;&#10;AI-generated content may be incorrect.">
            <a:extLst>
              <a:ext uri="{FF2B5EF4-FFF2-40B4-BE49-F238E27FC236}">
                <a16:creationId xmlns:a16="http://schemas.microsoft.com/office/drawing/2014/main" id="{413C7348-7221-496A-9BC5-C02613546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48" y="2583492"/>
            <a:ext cx="4080033" cy="37541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878C97-D4C4-40DD-9EB7-038C1916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5" y="1912842"/>
            <a:ext cx="5187982" cy="528629"/>
          </a:xfrm>
        </p:spPr>
        <p:txBody>
          <a:bodyPr>
            <a:normAutofit/>
          </a:bodyPr>
          <a:lstStyle/>
          <a:p>
            <a:r>
              <a:rPr lang="cs-CZ" sz="2000" b="1" dirty="0" err="1">
                <a:latin typeface="Arial" charset="0"/>
                <a:ea typeface="+mn-ea"/>
                <a:cs typeface="+mn-cs"/>
              </a:rPr>
              <a:t>Frass</a:t>
            </a:r>
            <a:r>
              <a:rPr lang="cs-CZ" sz="2000" b="1" dirty="0">
                <a:latin typeface="Arial" charset="0"/>
                <a:ea typeface="+mn-ea"/>
                <a:cs typeface="+mn-cs"/>
              </a:rPr>
              <a:t> jako součást cirkulární ekonomiky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5C55B4E-8D4F-4422-822F-EB7D7DD3A356}"/>
              </a:ext>
            </a:extLst>
          </p:cNvPr>
          <p:cNvSpPr/>
          <p:nvPr/>
        </p:nvSpPr>
        <p:spPr>
          <a:xfrm>
            <a:off x="5830245" y="4250935"/>
            <a:ext cx="940111" cy="52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E5700DD-4917-432A-95A6-DC3E29DDDDDD}"/>
              </a:ext>
            </a:extLst>
          </p:cNvPr>
          <p:cNvSpPr/>
          <p:nvPr/>
        </p:nvSpPr>
        <p:spPr>
          <a:xfrm>
            <a:off x="4722327" y="5236719"/>
            <a:ext cx="940111" cy="52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93B3397-EA66-42A1-A3D3-817B1AE1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616D86-912F-422C-B30C-569A75C49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8AFF1F64-7264-4C87-9E7E-18BA80CBED4E}"/>
              </a:ext>
            </a:extLst>
          </p:cNvPr>
          <p:cNvSpPr txBox="1">
            <a:spLocks/>
          </p:cNvSpPr>
          <p:nvPr/>
        </p:nvSpPr>
        <p:spPr>
          <a:xfrm>
            <a:off x="1303587" y="1233013"/>
            <a:ext cx="6452833" cy="42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err="1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Frass</a:t>
            </a:r>
            <a:r>
              <a:rPr lang="cs-CZ" sz="2400" b="1" dirty="0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 jako perspektivní organické hnojivo</a:t>
            </a:r>
          </a:p>
        </p:txBody>
      </p:sp>
    </p:spTree>
    <p:extLst>
      <p:ext uri="{BB962C8B-B14F-4D97-AF65-F5344CB8AC3E}">
        <p14:creationId xmlns:p14="http://schemas.microsoft.com/office/powerpoint/2010/main" val="265473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187AC-5807-4115-B825-93DAFAC8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894" y="1796889"/>
            <a:ext cx="3219541" cy="412661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charset="0"/>
                <a:ea typeface="+mn-ea"/>
                <a:cs typeface="+mn-cs"/>
              </a:rPr>
              <a:t>Složení </a:t>
            </a:r>
            <a:r>
              <a:rPr lang="cs-CZ" sz="2000" b="1" dirty="0" err="1">
                <a:latin typeface="Arial" charset="0"/>
                <a:ea typeface="+mn-ea"/>
                <a:cs typeface="+mn-cs"/>
              </a:rPr>
              <a:t>frassu</a:t>
            </a:r>
            <a:endParaRPr lang="cs-CZ" sz="2000" b="1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60049AF-1571-4506-B64B-86B8B45E5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0780" y="2742417"/>
            <a:ext cx="7735629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latin typeface="+mj-lt"/>
              </a:rPr>
              <a:t>Dusík, fosfor, draslík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 err="1">
                <a:latin typeface="+mj-lt"/>
              </a:rPr>
              <a:t>Mikroprvky</a:t>
            </a:r>
            <a:r>
              <a:rPr lang="cs-CZ" altLang="cs-CZ" sz="2400" b="1" dirty="0">
                <a:latin typeface="+mj-lt"/>
              </a:rPr>
              <a:t> (</a:t>
            </a:r>
            <a:r>
              <a:rPr lang="cs-CZ" altLang="cs-CZ" sz="2400" b="1" dirty="0" err="1">
                <a:latin typeface="+mj-lt"/>
              </a:rPr>
              <a:t>Mn</a:t>
            </a:r>
            <a:r>
              <a:rPr lang="cs-CZ" altLang="cs-CZ" sz="2400" b="1" dirty="0">
                <a:latin typeface="+mj-lt"/>
              </a:rPr>
              <a:t>, Zn, </a:t>
            </a:r>
            <a:r>
              <a:rPr lang="cs-CZ" altLang="cs-CZ" sz="2400" b="1" dirty="0" err="1">
                <a:latin typeface="+mj-lt"/>
              </a:rPr>
              <a:t>Fe</a:t>
            </a:r>
            <a:r>
              <a:rPr lang="cs-CZ" altLang="cs-CZ" sz="2400" b="1" dirty="0">
                <a:latin typeface="+mj-lt"/>
              </a:rPr>
              <a:t>, </a:t>
            </a:r>
            <a:r>
              <a:rPr lang="cs-CZ" altLang="cs-CZ" sz="2400" b="1" dirty="0" err="1">
                <a:latin typeface="+mj-lt"/>
              </a:rPr>
              <a:t>Cu</a:t>
            </a:r>
            <a:r>
              <a:rPr lang="cs-CZ" altLang="cs-CZ" sz="2400" b="1" dirty="0">
                <a:latin typeface="+mj-lt"/>
              </a:rPr>
              <a:t>…)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latin typeface="+mj-lt"/>
              </a:rPr>
              <a:t> Organická složka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Chitin </a:t>
            </a:r>
            <a:r>
              <a:rPr lang="cs-CZ" altLang="cs-CZ" sz="2400" b="1" dirty="0">
                <a:latin typeface="+mj-lt"/>
              </a:rPr>
              <a:t>z exoskeletů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latin typeface="+mj-lt"/>
              </a:rPr>
              <a:t>Variabilita složení v závislosti na: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+mj-lt"/>
              </a:rPr>
              <a:t>druhu hmyzu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+mj-lt"/>
              </a:rPr>
              <a:t>použitém krmivu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+mj-lt"/>
              </a:rPr>
              <a:t>podmínkách chovu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+mj-lt"/>
              </a:rPr>
              <a:t>podílu zbytkového substrátu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 dirty="0">
              <a:latin typeface="Arial" panose="020B0604020202020204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87002C81-C80F-487B-9B12-2F2CE325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C565D95-2C26-4DD3-BEEE-30ACBE967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3" name="Nadpis 1">
            <a:extLst>
              <a:ext uri="{FF2B5EF4-FFF2-40B4-BE49-F238E27FC236}">
                <a16:creationId xmlns:a16="http://schemas.microsoft.com/office/drawing/2014/main" id="{64629938-B0CC-4BF6-9DD9-B96CA18AF305}"/>
              </a:ext>
            </a:extLst>
          </p:cNvPr>
          <p:cNvSpPr txBox="1">
            <a:spLocks/>
          </p:cNvSpPr>
          <p:nvPr/>
        </p:nvSpPr>
        <p:spPr>
          <a:xfrm>
            <a:off x="1719194" y="1237603"/>
            <a:ext cx="7114939" cy="42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err="1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Frass</a:t>
            </a:r>
            <a:r>
              <a:rPr lang="cs-CZ" sz="2400" b="1" dirty="0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 jako perspektivní organické hnojivo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862AA6-049D-496A-8918-B2F98C11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53" y="2649001"/>
            <a:ext cx="3572006" cy="32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C239E-0B81-4996-9FA3-811C1066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23" y="1958719"/>
            <a:ext cx="1209675" cy="402878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Arial" charset="0"/>
                <a:ea typeface="+mn-ea"/>
                <a:cs typeface="+mn-cs"/>
              </a:rPr>
              <a:t>Chitin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6D0B7-EAB4-48CC-98C8-5DC4E284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30" y="2539274"/>
            <a:ext cx="5245100" cy="3524278"/>
          </a:xfrm>
        </p:spPr>
        <p:txBody>
          <a:bodyPr>
            <a:normAutofit/>
          </a:bodyPr>
          <a:lstStyle/>
          <a:p>
            <a:r>
              <a:rPr lang="cs-CZ" sz="2400" dirty="0"/>
              <a:t>Polymer N-</a:t>
            </a:r>
            <a:r>
              <a:rPr lang="cs-CZ" sz="2400" dirty="0" err="1"/>
              <a:t>acetylglukosaminu</a:t>
            </a:r>
            <a:endParaRPr lang="cs-CZ" sz="2400" dirty="0"/>
          </a:p>
          <a:p>
            <a:r>
              <a:rPr lang="cs-CZ" sz="2400" dirty="0"/>
              <a:t>Klíčová biologicky aktivní složka hmyzího </a:t>
            </a:r>
            <a:r>
              <a:rPr lang="cs-CZ" sz="2400" dirty="0" err="1"/>
              <a:t>frassu</a:t>
            </a:r>
            <a:endParaRPr lang="cs-CZ" sz="2400" dirty="0"/>
          </a:p>
          <a:p>
            <a:r>
              <a:rPr lang="cs-CZ" sz="2400" dirty="0"/>
              <a:t>Nerozpustný ve vodě</a:t>
            </a:r>
          </a:p>
          <a:p>
            <a:r>
              <a:rPr lang="cs-CZ" sz="2400" dirty="0"/>
              <a:t>Stimuluje obranné mechanismy rostlin</a:t>
            </a:r>
          </a:p>
          <a:p>
            <a:r>
              <a:rPr lang="cs-CZ" sz="2400" dirty="0"/>
              <a:t>Zvyšuje mikrobiální aktivitu v půdě, čímž podporuje růst prospěšných bakterií a hub.</a:t>
            </a:r>
          </a:p>
          <a:p>
            <a:endParaRPr lang="cs-CZ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E3373D-FA86-4A5B-B954-460CAC33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88" y="1706646"/>
            <a:ext cx="3640224" cy="2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BA9930-B980-42F8-9FDF-34F0652E0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92676" l="24935" r="69987">
                        <a14:foregroundMark x1="69987" y1="49609" x2="68620" y2="70801"/>
                        <a14:foregroundMark x1="49154" y1="32813" x2="51888" y2="37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7670" r="24534"/>
          <a:stretch/>
        </p:blipFill>
        <p:spPr>
          <a:xfrm>
            <a:off x="6391092" y="4586154"/>
            <a:ext cx="2106950" cy="180990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4129B60-732E-4429-B2C5-F5332888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2695D3-D7EE-4757-913E-3163AC6AC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16C2512-D2A6-4AB3-9265-6268E226453A}"/>
              </a:ext>
            </a:extLst>
          </p:cNvPr>
          <p:cNvSpPr txBox="1">
            <a:spLocks/>
          </p:cNvSpPr>
          <p:nvPr/>
        </p:nvSpPr>
        <p:spPr>
          <a:xfrm>
            <a:off x="793865" y="1099531"/>
            <a:ext cx="6579523" cy="42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err="1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Frass</a:t>
            </a:r>
            <a:r>
              <a:rPr lang="cs-CZ" sz="2400" b="1" dirty="0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 jako perspektivní organické hnojivo</a:t>
            </a:r>
          </a:p>
        </p:txBody>
      </p:sp>
    </p:spTree>
    <p:extLst>
      <p:ext uri="{BB962C8B-B14F-4D97-AF65-F5344CB8AC3E}">
        <p14:creationId xmlns:p14="http://schemas.microsoft.com/office/powerpoint/2010/main" val="220950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Ústřední kontrolní a zkušební ústav zemědělský | Brno">
            <a:extLst>
              <a:ext uri="{FF2B5EF4-FFF2-40B4-BE49-F238E27FC236}">
                <a16:creationId xmlns:a16="http://schemas.microsoft.com/office/drawing/2014/main" id="{F07E02A4-1F93-4F62-88B7-0CA136367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 b="30252"/>
          <a:stretch/>
        </p:blipFill>
        <p:spPr bwMode="auto">
          <a:xfrm>
            <a:off x="1846847" y="5945600"/>
            <a:ext cx="1317749" cy="6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731F88-48C5-47D4-9032-285E9DD1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423" y="1504120"/>
            <a:ext cx="2693673" cy="486119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Arial" charset="0"/>
                <a:ea typeface="+mn-ea"/>
                <a:cs typeface="+mn-cs"/>
              </a:rPr>
              <a:t>Využití </a:t>
            </a:r>
            <a:r>
              <a:rPr lang="cs-CZ" sz="2400" b="1" dirty="0" err="1">
                <a:latin typeface="Arial" charset="0"/>
                <a:ea typeface="+mn-ea"/>
                <a:cs typeface="+mn-cs"/>
              </a:rPr>
              <a:t>frassu</a:t>
            </a:r>
            <a:endParaRPr lang="cs-CZ" sz="2400" b="1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4C46A8-DF0C-4B30-8867-B66AAAC831E2}"/>
              </a:ext>
            </a:extLst>
          </p:cNvPr>
          <p:cNvSpPr txBox="1"/>
          <p:nvPr/>
        </p:nvSpPr>
        <p:spPr>
          <a:xfrm>
            <a:off x="929307" y="2675999"/>
            <a:ext cx="315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Organické hnojivo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42D1B04-53CB-42A5-A96A-93AF0E2162F9}"/>
              </a:ext>
            </a:extLst>
          </p:cNvPr>
          <p:cNvSpPr txBox="1"/>
          <p:nvPr/>
        </p:nvSpPr>
        <p:spPr>
          <a:xfrm>
            <a:off x="1049427" y="2118263"/>
            <a:ext cx="1456295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Přímé využití</a:t>
            </a:r>
          </a:p>
        </p:txBody>
      </p:sp>
      <p:sp>
        <p:nvSpPr>
          <p:cNvPr id="9" name="AutoShape 2" descr="Organické hmyzí NPK hnojivo FRASSiO - granule 6 mm | 1 / 3 / 5 / 10 kg">
            <a:extLst>
              <a:ext uri="{FF2B5EF4-FFF2-40B4-BE49-F238E27FC236}">
                <a16:creationId xmlns:a16="http://schemas.microsoft.com/office/drawing/2014/main" id="{68E53A89-831C-4170-9926-F2F9427C3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8696" y="22365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A2F7EF-397A-4D09-B9FD-BA3E13540E62}"/>
              </a:ext>
            </a:extLst>
          </p:cNvPr>
          <p:cNvSpPr txBox="1"/>
          <p:nvPr/>
        </p:nvSpPr>
        <p:spPr>
          <a:xfrm>
            <a:off x="5668838" y="2168980"/>
            <a:ext cx="1729173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Nepřímé využití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60CE45-56A9-4CFD-AA9F-5E19D2165E2F}"/>
              </a:ext>
            </a:extLst>
          </p:cNvPr>
          <p:cNvSpPr txBox="1"/>
          <p:nvPr/>
        </p:nvSpPr>
        <p:spPr>
          <a:xfrm>
            <a:off x="5677733" y="2961382"/>
            <a:ext cx="19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/>
              <a:t>Výroba hydrolyzátů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799261F-96B9-4CE5-AFAC-31EF01B63FC6}"/>
              </a:ext>
            </a:extLst>
          </p:cNvPr>
          <p:cNvSpPr txBox="1"/>
          <p:nvPr/>
        </p:nvSpPr>
        <p:spPr>
          <a:xfrm>
            <a:off x="5677733" y="3600935"/>
            <a:ext cx="20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/>
              <a:t>Výroba </a:t>
            </a:r>
            <a:r>
              <a:rPr lang="cs-CZ" u="sng" dirty="0" err="1"/>
              <a:t>bioethanolu</a:t>
            </a:r>
            <a:endParaRPr lang="cs-CZ" u="sng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C9281E8-37AF-41C4-A210-B5137CC3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15" y="4280397"/>
            <a:ext cx="3910500" cy="1423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9BB8D36-E5EF-46FF-8AFA-0AC5286A6C70}"/>
              </a:ext>
            </a:extLst>
          </p:cNvPr>
          <p:cNvSpPr txBox="1"/>
          <p:nvPr/>
        </p:nvSpPr>
        <p:spPr>
          <a:xfrm>
            <a:off x="692997" y="4233801"/>
            <a:ext cx="3783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„..musí být podrobeno tepelnému ošetření při teplotě </a:t>
            </a:r>
            <a:r>
              <a:rPr lang="cs-CZ" sz="1600" b="1" dirty="0"/>
              <a:t>nejméně 70 °C po dobu alespoň 60 minut </a:t>
            </a:r>
            <a:r>
              <a:rPr lang="cs-CZ" sz="1600" dirty="0"/>
              <a:t>a snížení počtu sporotvorných a </a:t>
            </a:r>
            <a:r>
              <a:rPr lang="cs-CZ" sz="1600" dirty="0" err="1"/>
              <a:t>toxinogenních</a:t>
            </a:r>
            <a:r>
              <a:rPr lang="cs-CZ" sz="1600" dirty="0"/>
              <a:t> bakterií, pokud jsou identifikovány jako příslušné riziko.“ (Nařízení EU 142/2011)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A8D66AD-B25B-49D0-BAA2-35A0FDD14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7" y="3241897"/>
            <a:ext cx="3958931" cy="830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D16342A2-1204-4570-A13D-46246731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5BE26D7-4FB3-4C7F-A362-33AC52CF1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F3DE9B10-C2A7-470C-A94F-4F575F579FDB}"/>
              </a:ext>
            </a:extLst>
          </p:cNvPr>
          <p:cNvSpPr txBox="1">
            <a:spLocks/>
          </p:cNvSpPr>
          <p:nvPr/>
        </p:nvSpPr>
        <p:spPr>
          <a:xfrm>
            <a:off x="794557" y="1021416"/>
            <a:ext cx="7364385" cy="42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 err="1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Frass</a:t>
            </a:r>
            <a:r>
              <a:rPr lang="cs-CZ" sz="2400" b="1" dirty="0">
                <a:solidFill>
                  <a:srgbClr val="339966"/>
                </a:solidFill>
                <a:latin typeface="Arial" charset="0"/>
                <a:ea typeface="+mn-ea"/>
                <a:cs typeface="+mn-cs"/>
              </a:rPr>
              <a:t> jako perspektivní organické hnojivo</a:t>
            </a:r>
          </a:p>
        </p:txBody>
      </p:sp>
    </p:spTree>
    <p:extLst>
      <p:ext uri="{BB962C8B-B14F-4D97-AF65-F5344CB8AC3E}">
        <p14:creationId xmlns:p14="http://schemas.microsoft.com/office/powerpoint/2010/main" val="24679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3FDF86-D503-4D13-84B3-4ED5C2FC305A}"/>
              </a:ext>
            </a:extLst>
          </p:cNvPr>
          <p:cNvSpPr/>
          <p:nvPr/>
        </p:nvSpPr>
        <p:spPr>
          <a:xfrm>
            <a:off x="0" y="11481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339966"/>
                </a:solidFill>
                <a:latin typeface="Arial" charset="0"/>
              </a:rPr>
              <a:t>DP 6 – </a:t>
            </a:r>
            <a:r>
              <a:rPr lang="cs-CZ" sz="1800">
                <a:solidFill>
                  <a:srgbClr val="339966"/>
                </a:solidFill>
                <a:latin typeface="Arial" charset="0"/>
              </a:rPr>
              <a:t>Zpracování registrovaných druhů hmyzu pro různá využití v zemědělsko-potravinářském a dalších  sektorech</a:t>
            </a:r>
            <a:endParaRPr lang="cs-CZ">
              <a:solidFill>
                <a:srgbClr val="339966"/>
              </a:solidFill>
              <a:latin typeface="Arial" charset="0"/>
            </a:endParaRP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BA253460-9010-411E-98AC-C61CA8491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54019"/>
              </p:ext>
            </p:extLst>
          </p:nvPr>
        </p:nvGraphicFramePr>
        <p:xfrm>
          <a:off x="693683" y="1876947"/>
          <a:ext cx="8053772" cy="4880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8867">
                  <a:extLst>
                    <a:ext uri="{9D8B030D-6E8A-4147-A177-3AD203B41FA5}">
                      <a16:colId xmlns:a16="http://schemas.microsoft.com/office/drawing/2014/main" val="1048234086"/>
                    </a:ext>
                  </a:extLst>
                </a:gridCol>
                <a:gridCol w="1006812">
                  <a:extLst>
                    <a:ext uri="{9D8B030D-6E8A-4147-A177-3AD203B41FA5}">
                      <a16:colId xmlns:a16="http://schemas.microsoft.com/office/drawing/2014/main" val="3866561162"/>
                    </a:ext>
                  </a:extLst>
                </a:gridCol>
                <a:gridCol w="978093">
                  <a:extLst>
                    <a:ext uri="{9D8B030D-6E8A-4147-A177-3AD203B41FA5}">
                      <a16:colId xmlns:a16="http://schemas.microsoft.com/office/drawing/2014/main" val="3580475503"/>
                    </a:ext>
                  </a:extLst>
                </a:gridCol>
              </a:tblGrid>
              <a:tr h="24218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       NÁZEV VÝSLEDKU</a:t>
                      </a:r>
                      <a:endParaRPr lang="cs-CZ" sz="1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rok </a:t>
                      </a:r>
                      <a:endParaRPr lang="cs-CZ" sz="1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typ</a:t>
                      </a:r>
                      <a:endParaRPr lang="cs-CZ" sz="1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161226634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Jedlý hmyz s navýšeným obsahem provitamínu A a vitamínu E </a:t>
                      </a:r>
                      <a:br>
                        <a:rPr lang="cs-CZ" sz="1600" b="1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600" b="1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SPLNĚNO</a:t>
                      </a:r>
                      <a:endParaRPr lang="pt-BR" sz="16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solidFill>
                            <a:srgbClr val="009900"/>
                          </a:solidFill>
                          <a:effectLst/>
                        </a:rPr>
                        <a:t>2023</a:t>
                      </a:r>
                      <a:endParaRPr lang="cs-CZ" sz="1600" b="0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 err="1">
                          <a:solidFill>
                            <a:srgbClr val="009900"/>
                          </a:solidFill>
                          <a:effectLst/>
                        </a:rPr>
                        <a:t>Gfunk</a:t>
                      </a:r>
                      <a:r>
                        <a:rPr lang="cs-CZ" sz="1600" u="none" strike="noStrike" dirty="0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endParaRPr lang="cs-CZ" sz="1600" b="0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2643862600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kern="12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Strategie přípravy hydrolyzátu registrovaných druhů hmyzu</a:t>
                      </a:r>
                    </a:p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cs-CZ" sz="1600" b="1" u="none" strike="noStrike" kern="120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SPLNĚNO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kern="1200" dirty="0">
                          <a:solidFill>
                            <a:srgbClr val="00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kern="1200" dirty="0" err="1">
                          <a:solidFill>
                            <a:srgbClr val="00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Ztech</a:t>
                      </a:r>
                      <a:r>
                        <a:rPr lang="cs-CZ" sz="1600" u="none" strike="noStrike" kern="1200" dirty="0">
                          <a:solidFill>
                            <a:srgbClr val="00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349231290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Jedlý hmyz s navýšeným obsahem polynenasycených mastných kyselin (PUFA)</a:t>
                      </a:r>
                      <a:endParaRPr lang="cs-CZ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2026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err="1">
                          <a:solidFill>
                            <a:schemeClr val="accent2"/>
                          </a:solidFill>
                          <a:effectLst/>
                        </a:rPr>
                        <a:t>Gfunk</a:t>
                      </a:r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1850579748"/>
                  </a:ext>
                </a:extLst>
              </a:tr>
              <a:tr h="24218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Funkční vzorek hydrolyzátu z hmyzu</a:t>
                      </a:r>
                      <a:endParaRPr lang="cs-CZ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2026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err="1">
                          <a:solidFill>
                            <a:schemeClr val="accent2"/>
                          </a:solidFill>
                          <a:effectLst/>
                        </a:rPr>
                        <a:t>Gfunk</a:t>
                      </a:r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629013555"/>
                  </a:ext>
                </a:extLst>
              </a:tr>
              <a:tr h="72156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Produkce jedlého hmyzu s navýšeným obsahem polynenasycených mastných kyselin (PUFA) </a:t>
                      </a:r>
                      <a:endParaRPr lang="cs-CZ" sz="16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2026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err="1">
                          <a:solidFill>
                            <a:schemeClr val="accent2"/>
                          </a:solidFill>
                          <a:effectLst/>
                        </a:rPr>
                        <a:t>Gfunk</a:t>
                      </a:r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2129621315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Lipidická složka jedlého hmyzu získaná při procesu odtučnění </a:t>
                      </a:r>
                      <a:endParaRPr lang="cs-CZ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2026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err="1">
                          <a:solidFill>
                            <a:schemeClr val="accent2"/>
                          </a:solidFill>
                          <a:effectLst/>
                        </a:rPr>
                        <a:t>Gfunk</a:t>
                      </a:r>
                      <a:r>
                        <a:rPr lang="cs-CZ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endParaRPr lang="cs-CZ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3698467946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Workshop - benefity souvisejícími s produkcí jedlého / krmného hmyzu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2027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3152079730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Práškový koncentrát s vysokým obsahem bílkovin připravený z jedlého hmyzu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2027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err="1">
                          <a:effectLst/>
                        </a:rPr>
                        <a:t>Ztech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2679659158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Hydrolyzát z registrovaných druhů jedlého / krmného hmyzu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2028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err="1">
                          <a:effectLst/>
                        </a:rPr>
                        <a:t>Gfunk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1655388883"/>
                  </a:ext>
                </a:extLst>
              </a:tr>
              <a:tr h="24218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Publikace - zpracování hmyzu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2028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 dirty="0">
                          <a:effectLst/>
                        </a:rPr>
                        <a:t>O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val="3036274786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66355EC0-A68B-4F2C-AA13-830DD7E01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ECE34-C5E6-4406-9CF3-0F921FDB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962" y="1202050"/>
            <a:ext cx="6488738" cy="464137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Arial" charset="0"/>
                <a:ea typeface="+mn-ea"/>
                <a:cs typeface="+mn-cs"/>
              </a:rPr>
              <a:t>Přímé využití </a:t>
            </a:r>
            <a:r>
              <a:rPr lang="cs-CZ" sz="2400" b="1" dirty="0" err="1">
                <a:latin typeface="Arial" charset="0"/>
                <a:ea typeface="+mn-ea"/>
                <a:cs typeface="+mn-cs"/>
              </a:rPr>
              <a:t>frassu</a:t>
            </a:r>
            <a:r>
              <a:rPr lang="cs-CZ" sz="2400" b="1" dirty="0">
                <a:latin typeface="Arial" charset="0"/>
                <a:ea typeface="+mn-ea"/>
                <a:cs typeface="+mn-cs"/>
              </a:rPr>
              <a:t> - pilotní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2F98F-FDB6-44D9-9D84-47461A1E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Pozorování vlivu různých druhů </a:t>
            </a:r>
            <a:r>
              <a:rPr lang="cs-CZ" sz="2000" dirty="0" err="1"/>
              <a:t>frassu</a:t>
            </a:r>
            <a:r>
              <a:rPr lang="cs-CZ" sz="2000" dirty="0"/>
              <a:t> na kvalitu plodů rajčat</a:t>
            </a:r>
          </a:p>
        </p:txBody>
      </p:sp>
      <p:pic>
        <p:nvPicPr>
          <p:cNvPr id="6148" name="Picture 4" descr="Fakulta agrobiologie, potravinových a přírodních zdrojů ČZU v Praze |  Suchdol">
            <a:extLst>
              <a:ext uri="{FF2B5EF4-FFF2-40B4-BE49-F238E27FC236}">
                <a16:creationId xmlns:a16="http://schemas.microsoft.com/office/drawing/2014/main" id="{B4E28C85-69C8-4634-B58F-D829CAC02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25595"/>
          <a:stretch/>
        </p:blipFill>
        <p:spPr bwMode="auto">
          <a:xfrm>
            <a:off x="762735" y="3096881"/>
            <a:ext cx="913953" cy="4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ŠCHT Praha - UCT Prague - YouTube">
            <a:extLst>
              <a:ext uri="{FF2B5EF4-FFF2-40B4-BE49-F238E27FC236}">
                <a16:creationId xmlns:a16="http://schemas.microsoft.com/office/drawing/2014/main" id="{5B964834-01EF-4839-9C78-0A84F606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4" y="4622985"/>
            <a:ext cx="476637" cy="4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omato Plant Pot Images – Browse 489,678 Stock Photos, Vectors, and Video |  Adobe Stock">
            <a:extLst>
              <a:ext uri="{FF2B5EF4-FFF2-40B4-BE49-F238E27FC236}">
                <a16:creationId xmlns:a16="http://schemas.microsoft.com/office/drawing/2014/main" id="{5C52705E-D085-470E-ABE2-AA5D46A7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7325" r="11908" b="11427"/>
          <a:stretch/>
        </p:blipFill>
        <p:spPr bwMode="auto">
          <a:xfrm>
            <a:off x="1888333" y="2697371"/>
            <a:ext cx="1223468" cy="12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omato Plant Pot Images – Browse 489,678 Stock Photos, Vectors, and Video |  Adobe Stock">
            <a:extLst>
              <a:ext uri="{FF2B5EF4-FFF2-40B4-BE49-F238E27FC236}">
                <a16:creationId xmlns:a16="http://schemas.microsoft.com/office/drawing/2014/main" id="{583BC6F6-7936-47F8-AF09-3E0EFF28C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7325" r="11908" b="11427"/>
          <a:stretch/>
        </p:blipFill>
        <p:spPr bwMode="auto">
          <a:xfrm>
            <a:off x="3673527" y="2671009"/>
            <a:ext cx="1223468" cy="12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84E1B7-1940-4DF7-BE33-6691266D4125}"/>
              </a:ext>
            </a:extLst>
          </p:cNvPr>
          <p:cNvSpPr txBox="1"/>
          <p:nvPr/>
        </p:nvSpPr>
        <p:spPr>
          <a:xfrm>
            <a:off x="2120434" y="4073934"/>
            <a:ext cx="845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Kontrola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C83133-A81F-4129-B6B5-656CF2DCAE75}"/>
              </a:ext>
            </a:extLst>
          </p:cNvPr>
          <p:cNvSpPr txBox="1"/>
          <p:nvPr/>
        </p:nvSpPr>
        <p:spPr>
          <a:xfrm>
            <a:off x="3448495" y="3911652"/>
            <a:ext cx="143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Frass</a:t>
            </a:r>
            <a:r>
              <a:rPr lang="cs-CZ" sz="1400" dirty="0"/>
              <a:t> </a:t>
            </a:r>
          </a:p>
          <a:p>
            <a:pPr algn="ctr"/>
            <a:r>
              <a:rPr lang="cs-CZ" sz="1400" dirty="0"/>
              <a:t>(2 g/ l substrátu) </a:t>
            </a:r>
          </a:p>
        </p:txBody>
      </p:sp>
      <p:pic>
        <p:nvPicPr>
          <p:cNvPr id="6154" name="Picture 10" descr="Insect Frass as a Fertiliser and Crop Quality Enhancer">
            <a:extLst>
              <a:ext uri="{FF2B5EF4-FFF2-40B4-BE49-F238E27FC236}">
                <a16:creationId xmlns:a16="http://schemas.microsoft.com/office/drawing/2014/main" id="{7728D0BF-5D92-4A26-BFFD-735125A7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" b="91045" l="7447" r="89894">
                        <a14:foregroundMark x1="50266" y1="5970" x2="42819" y2="8209"/>
                        <a14:foregroundMark x1="12766" y1="87313" x2="48404" y2="92537"/>
                        <a14:foregroundMark x1="48404" y1="92537" x2="67287" y2="91791"/>
                        <a14:foregroundMark x1="67287" y1="91791" x2="68883" y2="90299"/>
                        <a14:foregroundMark x1="9043" y1="77612" x2="7447" y2="82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47" y="3322575"/>
            <a:ext cx="86361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Německý slovník: překlad slova rajče">
            <a:extLst>
              <a:ext uri="{FF2B5EF4-FFF2-40B4-BE49-F238E27FC236}">
                <a16:creationId xmlns:a16="http://schemas.microsoft.com/office/drawing/2014/main" id="{A4FF6818-667C-4D48-8673-9B0DF1ED3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25" b="91667" l="24688" r="75938">
                        <a14:foregroundMark x1="25938" y1="48958" x2="26563" y2="69792"/>
                        <a14:foregroundMark x1="73594" y1="48958" x2="75938" y2="62500"/>
                        <a14:foregroundMark x1="75938" y1="62500" x2="72813" y2="75000"/>
                        <a14:foregroundMark x1="72500" y1="44375" x2="72813" y2="44375"/>
                        <a14:foregroundMark x1="73594" y1="46250" x2="75938" y2="55208"/>
                        <a14:foregroundMark x1="61419" y1="91270" x2="54582" y2="92958"/>
                        <a14:foregroundMark x1="62344" y1="91042" x2="61635" y2="91217"/>
                        <a14:foregroundMark x1="46679" y1="93303" x2="41273" y2="91750"/>
                        <a14:foregroundMark x1="41093" y1="91284" x2="58594" y2="91667"/>
                        <a14:foregroundMark x1="59375" y1="17500" x2="62656" y2="10625"/>
                        <a14:foregroundMark x1="36875" y1="15833" x2="37813" y2="16250"/>
                        <a14:foregroundMark x1="27500" y1="28750" x2="24688" y2="30417"/>
                        <a14:foregroundMark x1="70781" y1="21458" x2="74688" y2="20000"/>
                        <a14:backgroundMark x1="55469" y1="94792" x2="47500" y2="95000"/>
                        <a14:backgroundMark x1="54375" y1="94167" x2="49531" y2="94375"/>
                        <a14:backgroundMark x1="41563" y1="92500" x2="37969" y2="90625"/>
                        <a14:backgroundMark x1="62031" y1="92292" x2="61719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9289" r="21294"/>
          <a:stretch/>
        </p:blipFill>
        <p:spPr bwMode="auto">
          <a:xfrm>
            <a:off x="1375541" y="4976355"/>
            <a:ext cx="496566" cy="5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03D0258F-23C1-48A6-8875-FCB22222EB28}"/>
              </a:ext>
            </a:extLst>
          </p:cNvPr>
          <p:cNvSpPr/>
          <p:nvPr/>
        </p:nvSpPr>
        <p:spPr>
          <a:xfrm>
            <a:off x="1910279" y="5235986"/>
            <a:ext cx="1055451" cy="34285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Lykopen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CF2AEAAE-0168-44A3-B527-B79CC7797C77}"/>
              </a:ext>
            </a:extLst>
          </p:cNvPr>
          <p:cNvSpPr/>
          <p:nvPr/>
        </p:nvSpPr>
        <p:spPr>
          <a:xfrm>
            <a:off x="1423352" y="5566901"/>
            <a:ext cx="1137221" cy="3428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β-karoten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D2A01BE-B0AE-4FB5-8BD4-2684E471FACA}"/>
              </a:ext>
            </a:extLst>
          </p:cNvPr>
          <p:cNvSpPr/>
          <p:nvPr/>
        </p:nvSpPr>
        <p:spPr>
          <a:xfrm>
            <a:off x="2442991" y="5566901"/>
            <a:ext cx="954953" cy="342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Lutein</a:t>
            </a:r>
            <a:endParaRPr lang="cs-CZ" sz="1200" b="1" dirty="0">
              <a:solidFill>
                <a:schemeClr val="tx1"/>
              </a:solidFill>
            </a:endParaRPr>
          </a:p>
        </p:txBody>
      </p:sp>
      <p:pic>
        <p:nvPicPr>
          <p:cNvPr id="20" name="Picture 2" descr="VANQUISH HORIZON UHPLC | Pragolab">
            <a:extLst>
              <a:ext uri="{FF2B5EF4-FFF2-40B4-BE49-F238E27FC236}">
                <a16:creationId xmlns:a16="http://schemas.microsoft.com/office/drawing/2014/main" id="{683116FA-8E67-4CA2-A783-8DF8E444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5" b="90616" l="9904" r="89980">
                        <a14:foregroundMark x1="21493" y1="91496" x2="59919" y2="90029"/>
                        <a14:foregroundMark x1="59919" y1="90029" x2="75545" y2="90616"/>
                        <a14:foregroundMark x1="23904" y1="18512" x2="41766" y2="6232"/>
                        <a14:foregroundMark x1="44961" y1="4619" x2="52216" y2="5253"/>
                        <a14:foregroundMark x1="66154" y1="12891" x2="69707" y2="15176"/>
                        <a14:foregroundMark x1="59212" y1="8426" x2="64682" y2="11944"/>
                        <a14:foregroundMark x1="48853" y1="6085" x2="57769" y2="7918"/>
                        <a14:foregroundMark x1="57769" y1="7918" x2="58844" y2="8688"/>
                        <a14:foregroundMark x1="42463" y1="9677" x2="44961" y2="4765"/>
                        <a14:foregroundMark x1="23555" y1="19208" x2="22306" y2="21518"/>
                        <a14:foregroundMark x1="34016" y1="47668" x2="34016" y2="47668"/>
                        <a14:foregroundMark x1="32377" y1="31606" x2="32377" y2="31606"/>
                        <a14:foregroundMark x1="37705" y1="26425" x2="26230" y2="26425"/>
                        <a14:foregroundMark x1="27869" y1="31606" x2="40164" y2="29534"/>
                        <a14:foregroundMark x1="27459" y1="58031" x2="26230" y2="31088"/>
                        <a14:foregroundMark x1="25410" y1="58549" x2="35656" y2="55959"/>
                        <a14:foregroundMark x1="70082" y1="81865" x2="68443" y2="25389"/>
                        <a14:foregroundMark x1="20902" y1="85492" x2="23361" y2="81347"/>
                        <a14:foregroundMark x1="23361" y1="81865" x2="40984" y2="82902"/>
                        <a14:foregroundMark x1="40984" y1="82902" x2="22951" y2="78238"/>
                        <a14:foregroundMark x1="25410" y1="22280" x2="45492" y2="12953"/>
                        <a14:foregroundMark x1="45492" y1="12953" x2="69672" y2="17098"/>
                        <a14:foregroundMark x1="46311" y1="4663" x2="46311" y2="4663"/>
                        <a14:foregroundMark x1="49590" y1="4663" x2="49590" y2="4663"/>
                        <a14:foregroundMark x1="46721" y1="5181" x2="49590" y2="5181"/>
                        <a14:foregroundMark x1="49590" y1="5181" x2="45492" y2="5181"/>
                        <a14:foregroundMark x1="46311" y1="5181" x2="49590" y2="5181"/>
                        <a14:backgroundMark x1="49945" y1="4868" x2="49772" y2="4820"/>
                        <a14:backgroundMark x1="49774" y1="5180" x2="49608" y2="5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97" y="5037038"/>
            <a:ext cx="771306" cy="61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XPLORIS 240 | Pragolab">
            <a:extLst>
              <a:ext uri="{FF2B5EF4-FFF2-40B4-BE49-F238E27FC236}">
                <a16:creationId xmlns:a16="http://schemas.microsoft.com/office/drawing/2014/main" id="{39ED7E0F-0C12-46DF-9FEF-017BE82D0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91" b="98209" l="33125" r="68625">
                        <a14:foregroundMark x1="39750" y1="92836" x2="55875" y2="97015"/>
                        <a14:foregroundMark x1="55875" y1="97015" x2="62375" y2="91940"/>
                        <a14:foregroundMark x1="62375" y1="91940" x2="46500" y2="89851"/>
                        <a14:foregroundMark x1="49250" y1="92836" x2="59125" y2="98209"/>
                        <a14:foregroundMark x1="56250" y1="20896" x2="51625" y2="9254"/>
                        <a14:foregroundMark x1="51625" y1="9254" x2="41594" y2="6074"/>
                        <a14:foregroundMark x1="37183" y1="6074" x2="33412" y2="21510"/>
                        <a14:foregroundMark x1="33475" y1="32399" x2="35125" y2="78209"/>
                        <a14:foregroundMark x1="35125" y1="78209" x2="39250" y2="87463"/>
                        <a14:foregroundMark x1="62625" y1="3881" x2="60607" y2="3733"/>
                        <a14:foregroundMark x1="38750" y1="92836" x2="37125" y2="92836"/>
                        <a14:foregroundMark x1="34500" y1="87164" x2="35000" y2="71045"/>
                        <a14:foregroundMark x1="35000" y1="71045" x2="34375" y2="67463"/>
                        <a14:foregroundMark x1="34875" y1="5970" x2="51500" y2="5373"/>
                        <a14:foregroundMark x1="51750" y1="4179" x2="50625" y2="3881"/>
                        <a14:foregroundMark x1="46125" y1="4179" x2="42250" y2="3284"/>
                        <a14:foregroundMark x1="48500" y1="3881" x2="47750" y2="4179"/>
                        <a14:foregroundMark x1="39375" y1="3881" x2="39375" y2="3881"/>
                        <a14:foregroundMark x1="33750" y1="4776" x2="33750" y2="4776"/>
                        <a14:foregroundMark x1="43000" y1="32537" x2="43000" y2="32537"/>
                        <a14:foregroundMark x1="42125" y1="28358" x2="44625" y2="34925"/>
                        <a14:foregroundMark x1="49625" y1="28657" x2="48625" y2="33433"/>
                        <a14:foregroundMark x1="42375" y1="11940" x2="46000" y2="17313"/>
                        <a14:backgroundMark x1="35625" y1="1791" x2="35979" y2="1791"/>
                        <a14:backgroundMark x1="52446" y1="1791" x2="53625" y2="1791"/>
                        <a14:backgroundMark x1="53625" y1="1791" x2="61125" y2="1791"/>
                        <a14:backgroundMark x1="33375" y1="21493" x2="32500" y2="31940"/>
                        <a14:backgroundMark x1="34875" y1="1791" x2="34875" y2="1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66" r="26996"/>
          <a:stretch/>
        </p:blipFill>
        <p:spPr bwMode="auto">
          <a:xfrm>
            <a:off x="3971752" y="5099622"/>
            <a:ext cx="563818" cy="5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81B808C0-87CD-4B17-8D92-AC21A7C1C6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492" y="5053996"/>
            <a:ext cx="1269050" cy="675111"/>
          </a:xfrm>
          <a:prstGeom prst="rect">
            <a:avLst/>
          </a:prstGeom>
        </p:spPr>
      </p:pic>
      <p:pic>
        <p:nvPicPr>
          <p:cNvPr id="23" name="Picture 2" descr="mzmine – mzio">
            <a:extLst>
              <a:ext uri="{FF2B5EF4-FFF2-40B4-BE49-F238E27FC236}">
                <a16:creationId xmlns:a16="http://schemas.microsoft.com/office/drawing/2014/main" id="{AEAE8732-A9DB-4F6A-BDD5-21350159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44" y="5729106"/>
            <a:ext cx="1211956" cy="1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10">
            <a:extLst>
              <a:ext uri="{FF2B5EF4-FFF2-40B4-BE49-F238E27FC236}">
                <a16:creationId xmlns:a16="http://schemas.microsoft.com/office/drawing/2014/main" id="{2C4BA078-FE87-4254-8E1F-F2D6E1FAD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57679" y="5582830"/>
            <a:ext cx="1073136" cy="406101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596DB903-C9E1-4D4D-8F8C-7420D2CC331C}"/>
              </a:ext>
            </a:extLst>
          </p:cNvPr>
          <p:cNvSpPr txBox="1"/>
          <p:nvPr/>
        </p:nvSpPr>
        <p:spPr>
          <a:xfrm>
            <a:off x="1623825" y="5915353"/>
            <a:ext cx="19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Stanovení karotenoidů  a tokoferolů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C3178CB-89A2-40F8-A769-DE7A06BCA63C}"/>
              </a:ext>
            </a:extLst>
          </p:cNvPr>
          <p:cNvSpPr txBox="1"/>
          <p:nvPr/>
        </p:nvSpPr>
        <p:spPr>
          <a:xfrm>
            <a:off x="3820217" y="5916599"/>
            <a:ext cx="1906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Metabolomická</a:t>
            </a:r>
            <a:r>
              <a:rPr lang="cs-CZ" sz="1400" dirty="0"/>
              <a:t> analýza</a:t>
            </a:r>
          </a:p>
        </p:txBody>
      </p:sp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86ABE659-7591-4542-8010-9322264E7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70138"/>
              </p:ext>
            </p:extLst>
          </p:nvPr>
        </p:nvGraphicFramePr>
        <p:xfrm>
          <a:off x="6030815" y="2906237"/>
          <a:ext cx="2997962" cy="2190113"/>
        </p:xfrm>
        <a:graphic>
          <a:graphicData uri="http://schemas.openxmlformats.org/drawingml/2006/table">
            <a:tbl>
              <a:tblPr/>
              <a:tblGrid>
                <a:gridCol w="2355190">
                  <a:extLst>
                    <a:ext uri="{9D8B030D-6E8A-4147-A177-3AD203B41FA5}">
                      <a16:colId xmlns:a16="http://schemas.microsoft.com/office/drawing/2014/main" val="3650308569"/>
                    </a:ext>
                  </a:extLst>
                </a:gridCol>
                <a:gridCol w="642772">
                  <a:extLst>
                    <a:ext uri="{9D8B030D-6E8A-4147-A177-3AD203B41FA5}">
                      <a16:colId xmlns:a16="http://schemas.microsoft.com/office/drawing/2014/main" val="4086699615"/>
                    </a:ext>
                  </a:extLst>
                </a:gridCol>
              </a:tblGrid>
              <a:tr h="214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Hnojiva na bázi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frassu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Označení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06087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Gryllodes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sigillatus</a:t>
                      </a: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cvrček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krátkokřídlý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180419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Frass Black (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potemník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moučný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50244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Insect Czech (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potemník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moučný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881308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Tenebrio </a:t>
                      </a:r>
                      <a:r>
                        <a:rPr lang="en-US" sz="12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molitor</a:t>
                      </a:r>
                      <a:r>
                        <a:rPr lang="cs-CZ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(potemník moučný)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339677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Acheta domestic</a:t>
                      </a:r>
                      <a:r>
                        <a:rPr lang="cs-CZ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</a:t>
                      </a:r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(cvrček domácí)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497480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Hnojík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potemník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moučný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44381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Frass Insect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potemník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moučný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16844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Kontrola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546284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E30BCDDA-42E7-441F-97E3-CF00EC941AE3}"/>
              </a:ext>
            </a:extLst>
          </p:cNvPr>
          <p:cNvSpPr txBox="1"/>
          <p:nvPr/>
        </p:nvSpPr>
        <p:spPr>
          <a:xfrm>
            <a:off x="4285261" y="2538161"/>
            <a:ext cx="1375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Odrůda </a:t>
            </a:r>
            <a:r>
              <a:rPr lang="cs-CZ" sz="1400" dirty="0" err="1"/>
              <a:t>Tornado</a:t>
            </a:r>
            <a:endParaRPr lang="cs-CZ" sz="1400" dirty="0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45AA544A-047B-40CF-94C3-4B104836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AF133F73-B567-45A8-B2FA-C34741DAFB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91EF8-6398-46D0-84F7-32011643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477" y="1232611"/>
            <a:ext cx="5202902" cy="311284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Arial" charset="0"/>
                <a:ea typeface="+mn-ea"/>
                <a:cs typeface="+mn-cs"/>
              </a:rPr>
              <a:t>Vliv </a:t>
            </a:r>
            <a:r>
              <a:rPr lang="cs-CZ" sz="2400" b="1" dirty="0" err="1">
                <a:latin typeface="Arial" charset="0"/>
                <a:ea typeface="+mn-ea"/>
                <a:cs typeface="+mn-cs"/>
              </a:rPr>
              <a:t>frassu</a:t>
            </a:r>
            <a:r>
              <a:rPr lang="cs-CZ" sz="2400" b="1" dirty="0">
                <a:latin typeface="Arial" charset="0"/>
                <a:ea typeface="+mn-ea"/>
                <a:cs typeface="+mn-cs"/>
              </a:rPr>
              <a:t> na </a:t>
            </a:r>
            <a:r>
              <a:rPr lang="cs-CZ" sz="2400" b="1" dirty="0" err="1">
                <a:latin typeface="Arial" charset="0"/>
                <a:ea typeface="+mn-ea"/>
                <a:cs typeface="+mn-cs"/>
              </a:rPr>
              <a:t>metabolom</a:t>
            </a:r>
            <a:r>
              <a:rPr lang="cs-CZ" sz="2400" b="1" dirty="0">
                <a:latin typeface="Arial" charset="0"/>
                <a:ea typeface="+mn-ea"/>
                <a:cs typeface="+mn-cs"/>
              </a:rPr>
              <a:t> rajčat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C868822-29C9-4195-9158-2424B595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2113399"/>
            <a:ext cx="4347306" cy="227329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5C747EE-CE8E-43ED-80AC-5B4D55975834}"/>
              </a:ext>
            </a:extLst>
          </p:cNvPr>
          <p:cNvSpPr txBox="1"/>
          <p:nvPr/>
        </p:nvSpPr>
        <p:spPr>
          <a:xfrm>
            <a:off x="541311" y="1817682"/>
            <a:ext cx="12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PCA (ESI +) </a:t>
            </a:r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410BC70-7799-40D1-AF1F-D36B907A9106}"/>
              </a:ext>
            </a:extLst>
          </p:cNvPr>
          <p:cNvSpPr txBox="1"/>
          <p:nvPr/>
        </p:nvSpPr>
        <p:spPr>
          <a:xfrm>
            <a:off x="5041284" y="1896739"/>
            <a:ext cx="11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PCA (ESI+)</a:t>
            </a:r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AAEE551-897B-42D8-A822-C44C3A67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28" y="2155178"/>
            <a:ext cx="4376977" cy="2328470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3CD2366F-060F-4FA2-BCC5-16F1FC782251}"/>
              </a:ext>
            </a:extLst>
          </p:cNvPr>
          <p:cNvSpPr txBox="1"/>
          <p:nvPr/>
        </p:nvSpPr>
        <p:spPr>
          <a:xfrm>
            <a:off x="3107025" y="2532074"/>
            <a:ext cx="84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3A78B6"/>
                </a:solidFill>
              </a:rPr>
              <a:t>Kontrola</a:t>
            </a:r>
            <a:endParaRPr lang="en-US" sz="1400" dirty="0">
              <a:solidFill>
                <a:srgbClr val="3A78B6"/>
              </a:solidFill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260A892D-CBD6-427F-8F90-A620BE6E2DA8}"/>
              </a:ext>
            </a:extLst>
          </p:cNvPr>
          <p:cNvSpPr txBox="1"/>
          <p:nvPr/>
        </p:nvSpPr>
        <p:spPr>
          <a:xfrm>
            <a:off x="1500508" y="2784298"/>
            <a:ext cx="55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699E4E"/>
                </a:solidFill>
              </a:rPr>
              <a:t>Frass</a:t>
            </a:r>
            <a:endParaRPr lang="en-US" sz="1400" dirty="0">
              <a:solidFill>
                <a:srgbClr val="699E4E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9885D62-F8F4-414D-8E3A-CCA3194E59D8}"/>
              </a:ext>
            </a:extLst>
          </p:cNvPr>
          <p:cNvSpPr txBox="1"/>
          <p:nvPr/>
        </p:nvSpPr>
        <p:spPr>
          <a:xfrm>
            <a:off x="7472972" y="3140299"/>
            <a:ext cx="84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699E4E"/>
                </a:solidFill>
              </a:rPr>
              <a:t>Kontrola</a:t>
            </a:r>
            <a:endParaRPr lang="en-US" sz="1400" dirty="0">
              <a:solidFill>
                <a:srgbClr val="699E4E"/>
              </a:solidFill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E79EF17D-A76E-4070-BD8D-79CD49911623}"/>
              </a:ext>
            </a:extLst>
          </p:cNvPr>
          <p:cNvSpPr txBox="1"/>
          <p:nvPr/>
        </p:nvSpPr>
        <p:spPr>
          <a:xfrm>
            <a:off x="6426215" y="2113399"/>
            <a:ext cx="91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3A78B6"/>
                </a:solidFill>
              </a:rPr>
              <a:t>Potemník</a:t>
            </a:r>
            <a:endParaRPr lang="en-US" sz="1400" dirty="0">
              <a:solidFill>
                <a:srgbClr val="3A78B6"/>
              </a:solidFill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53764A6-8F00-4855-A023-E3DE5172025D}"/>
              </a:ext>
            </a:extLst>
          </p:cNvPr>
          <p:cNvSpPr txBox="1"/>
          <p:nvPr/>
        </p:nvSpPr>
        <p:spPr>
          <a:xfrm>
            <a:off x="5665430" y="3294187"/>
            <a:ext cx="67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B30000"/>
                </a:solidFill>
              </a:rPr>
              <a:t>Cvrček</a:t>
            </a:r>
            <a:endParaRPr lang="en-US" sz="1400" dirty="0">
              <a:solidFill>
                <a:srgbClr val="B30000"/>
              </a:solidFill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5CDE9A99-DE14-4D4B-89D7-695BE23D43BB}"/>
              </a:ext>
            </a:extLst>
          </p:cNvPr>
          <p:cNvSpPr txBox="1"/>
          <p:nvPr/>
        </p:nvSpPr>
        <p:spPr>
          <a:xfrm>
            <a:off x="684557" y="4321578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R2X=0.684</a:t>
            </a:r>
          </a:p>
          <a:p>
            <a:r>
              <a:rPr lang="cs-CZ" dirty="0"/>
              <a:t>Q2=0.574</a:t>
            </a:r>
            <a:endParaRPr lang="en-US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890E195-24EA-41DD-829F-42A426B9ED08}"/>
              </a:ext>
            </a:extLst>
          </p:cNvPr>
          <p:cNvSpPr txBox="1"/>
          <p:nvPr/>
        </p:nvSpPr>
        <p:spPr>
          <a:xfrm>
            <a:off x="5158690" y="4321578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R2X=0.733</a:t>
            </a:r>
          </a:p>
          <a:p>
            <a:r>
              <a:rPr lang="cs-CZ" dirty="0"/>
              <a:t>Q2=654</a:t>
            </a:r>
            <a:endParaRPr lang="en-US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07EA50A7-C114-4925-83AF-539309F7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6E0CD67-2DCC-45BA-9B66-331E69D13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643B0ABB-8927-408A-8701-3FAE581F113C}"/>
              </a:ext>
            </a:extLst>
          </p:cNvPr>
          <p:cNvSpPr txBox="1"/>
          <p:nvPr/>
        </p:nvSpPr>
        <p:spPr>
          <a:xfrm>
            <a:off x="851632" y="5520767"/>
            <a:ext cx="7724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04E23"/>
              </a:buClr>
              <a:buSzPct val="120000"/>
            </a:pPr>
            <a:r>
              <a:rPr lang="cs-CZ" b="1" dirty="0">
                <a:solidFill>
                  <a:srgbClr val="FF0000"/>
                </a:solidFill>
                <a:latin typeface="Calibri Light" panose="020F0302020204030204" pitchFamily="34" charset="0"/>
                <a:sym typeface="Wingdings 3" panose="05040102010807070707" pitchFamily="18" charset="2"/>
              </a:rPr>
              <a:t> </a:t>
            </a:r>
            <a:r>
              <a:rPr lang="cs-CZ" b="1" dirty="0">
                <a:latin typeface="Calibri Light" panose="020F0302020204030204" pitchFamily="34" charset="0"/>
              </a:rPr>
              <a:t>Ovlivněna biosyntéza metabolitů souvisejících s růstem (adenin, </a:t>
            </a:r>
            <a:r>
              <a:rPr lang="en-US" b="1" dirty="0">
                <a:latin typeface="Calibri Light" panose="020F0302020204030204" pitchFamily="34" charset="0"/>
              </a:rPr>
              <a:t>28-</a:t>
            </a:r>
            <a:r>
              <a:rPr lang="cs-CZ" b="1" dirty="0">
                <a:latin typeface="Calibri Light" panose="020F0302020204030204" pitchFamily="34" charset="0"/>
              </a:rPr>
              <a:t>n</a:t>
            </a:r>
            <a:r>
              <a:rPr lang="en-US" b="1" dirty="0" err="1">
                <a:latin typeface="Calibri Light" panose="020F0302020204030204" pitchFamily="34" charset="0"/>
              </a:rPr>
              <a:t>orbrassinolid</a:t>
            </a:r>
            <a:r>
              <a:rPr lang="cs-CZ" b="1" dirty="0">
                <a:latin typeface="Calibri Light" panose="020F0302020204030204" pitchFamily="34" charset="0"/>
              </a:rPr>
              <a:t>) a propustností membrán (stigmasterol); stresovou odpovědí (MGDG, </a:t>
            </a:r>
            <a:r>
              <a:rPr lang="cs-CZ" b="1" dirty="0" err="1">
                <a:latin typeface="Calibri Light" panose="020F0302020204030204" pitchFamily="34" charset="0"/>
              </a:rPr>
              <a:t>chlorogenová</a:t>
            </a:r>
            <a:r>
              <a:rPr lang="cs-CZ" b="1" dirty="0">
                <a:latin typeface="Calibri Light" panose="020F0302020204030204" pitchFamily="34" charset="0"/>
              </a:rPr>
              <a:t> kyselina)</a:t>
            </a:r>
          </a:p>
        </p:txBody>
      </p:sp>
    </p:spTree>
    <p:extLst>
      <p:ext uri="{BB962C8B-B14F-4D97-AF65-F5344CB8AC3E}">
        <p14:creationId xmlns:p14="http://schemas.microsoft.com/office/powerpoint/2010/main" val="38863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355EC0-A68B-4F2C-AA13-830DD7E01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1570DF-3D91-4156-8571-036AFA5847FD}"/>
              </a:ext>
            </a:extLst>
          </p:cNvPr>
          <p:cNvSpPr txBox="1"/>
          <p:nvPr/>
        </p:nvSpPr>
        <p:spPr>
          <a:xfrm>
            <a:off x="1626022" y="1005266"/>
            <a:ext cx="66805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Jedlý hmyz s navýšeným obsahem polynenasycených mastných kyselin (PUFA)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>
              <a:solidFill>
                <a:srgbClr val="339966"/>
              </a:solidFill>
              <a:latin typeface="Arial" charset="0"/>
            </a:endParaRPr>
          </a:p>
        </p:txBody>
      </p:sp>
      <p:pic>
        <p:nvPicPr>
          <p:cNvPr id="23" name="Picture 2" descr="Papek s.r.o. - eshop »  ">
            <a:extLst>
              <a:ext uri="{FF2B5EF4-FFF2-40B4-BE49-F238E27FC236}">
                <a16:creationId xmlns:a16="http://schemas.microsoft.com/office/drawing/2014/main" id="{032B6B9B-FDC5-4918-AFD4-32D0DD5F9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5"/>
          <a:stretch/>
        </p:blipFill>
        <p:spPr bwMode="auto">
          <a:xfrm>
            <a:off x="509645" y="4713703"/>
            <a:ext cx="1514829" cy="6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Organic Dry Roasted and Salted Sunflower Seeds">
            <a:extLst>
              <a:ext uri="{FF2B5EF4-FFF2-40B4-BE49-F238E27FC236}">
                <a16:creationId xmlns:a16="http://schemas.microsoft.com/office/drawing/2014/main" id="{75E4E72F-8A87-42FE-BC69-87F63BD3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3" b="94667" l="10000" r="90000">
                        <a14:foregroundMark x1="35125" y1="89500" x2="54625" y2="94667"/>
                        <a14:foregroundMark x1="54625" y1="94667" x2="36000" y2="86833"/>
                        <a14:foregroundMark x1="42875" y1="5833" x2="56000" y2="6833"/>
                        <a14:foregroundMark x1="47500" y1="5000" x2="58500" y2="5833"/>
                        <a14:foregroundMark x1="55750" y1="4333" x2="43625" y2="7667"/>
                        <a14:foregroundMark x1="44500" y1="4333" x2="44500" y2="4333"/>
                        <a14:foregroundMark x1="66250" y1="10833" x2="70875" y2="13167"/>
                        <a14:foregroundMark x1="84625" y1="25667" x2="84375" y2="23667"/>
                        <a14:foregroundMark x1="13875" y1="31833" x2="10875" y2="34333"/>
                        <a14:foregroundMark x1="75375" y1="82500" x2="73375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7" y="2911682"/>
            <a:ext cx="1600440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50D6D72F-A2D2-40A2-A2A7-444418D337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8" b="24997"/>
          <a:stretch/>
        </p:blipFill>
        <p:spPr>
          <a:xfrm>
            <a:off x="963595" y="2337874"/>
            <a:ext cx="1037727" cy="730388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E3FE09E4-0A46-4FA2-AE4B-FA0062DFF1EA}"/>
              </a:ext>
            </a:extLst>
          </p:cNvPr>
          <p:cNvSpPr txBox="1"/>
          <p:nvPr/>
        </p:nvSpPr>
        <p:spPr>
          <a:xfrm>
            <a:off x="2333689" y="2132314"/>
            <a:ext cx="386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Vzorky: larvy</a:t>
            </a:r>
            <a:r>
              <a:rPr lang="cs-CZ" sz="2200" b="1" i="1" dirty="0"/>
              <a:t> </a:t>
            </a:r>
            <a:r>
              <a:rPr lang="cs-CZ" sz="2200" b="1" i="1" dirty="0" err="1"/>
              <a:t>Tenebrio</a:t>
            </a:r>
            <a:r>
              <a:rPr lang="cs-CZ" sz="2200" b="1" i="1" dirty="0"/>
              <a:t> </a:t>
            </a:r>
            <a:r>
              <a:rPr lang="cs-CZ" sz="2200" b="1" i="1" dirty="0" err="1"/>
              <a:t>molitor</a:t>
            </a:r>
            <a:endParaRPr lang="cs-CZ" sz="2200" b="1" i="1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5040F6A-9A6F-42F9-9B8A-04FA9C9FABBC}"/>
              </a:ext>
            </a:extLst>
          </p:cNvPr>
          <p:cNvSpPr txBox="1"/>
          <p:nvPr/>
        </p:nvSpPr>
        <p:spPr>
          <a:xfrm>
            <a:off x="1995581" y="2774711"/>
            <a:ext cx="4603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Krmivo - Substrát obohacený o semena slunečnice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Usmrcení A) varem (5 min)</a:t>
            </a:r>
          </a:p>
          <a:p>
            <a:r>
              <a:rPr lang="cs-CZ" dirty="0"/>
              <a:t>                       B) mrazem (-18 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Zpracování: </a:t>
            </a:r>
            <a:r>
              <a:rPr lang="cs-CZ" dirty="0" err="1"/>
              <a:t>lyofilizace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4BB3D73-BF6D-4482-A8B7-3A213F4642A5}"/>
              </a:ext>
            </a:extLst>
          </p:cNvPr>
          <p:cNvSpPr txBox="1"/>
          <p:nvPr/>
        </p:nvSpPr>
        <p:spPr>
          <a:xfrm>
            <a:off x="2231667" y="4529037"/>
            <a:ext cx="420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Porovnání se substráty s různým složením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1520F47-3099-4E0F-B4CB-066160179D47}"/>
              </a:ext>
            </a:extLst>
          </p:cNvPr>
          <p:cNvSpPr txBox="1"/>
          <p:nvPr/>
        </p:nvSpPr>
        <p:spPr>
          <a:xfrm>
            <a:off x="2369888" y="4794049"/>
            <a:ext cx="50124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A) expandovaný šrot zrnin + </a:t>
            </a:r>
            <a:r>
              <a:rPr lang="cs-CZ" b="1" dirty="0">
                <a:solidFill>
                  <a:srgbClr val="FF0000"/>
                </a:solidFill>
              </a:rPr>
              <a:t>mrkev</a:t>
            </a:r>
          </a:p>
          <a:p>
            <a:r>
              <a:rPr lang="cs-CZ" dirty="0"/>
              <a:t>B) expandovaný šrot zrnin + </a:t>
            </a:r>
            <a:r>
              <a:rPr lang="cs-CZ" b="1" dirty="0">
                <a:solidFill>
                  <a:srgbClr val="FF0000"/>
                </a:solidFill>
              </a:rPr>
              <a:t>špenát</a:t>
            </a:r>
          </a:p>
          <a:p>
            <a:r>
              <a:rPr lang="cs-CZ" dirty="0"/>
              <a:t>C) expandovaný šrot zrnin + </a:t>
            </a:r>
            <a:r>
              <a:rPr lang="cs-CZ" b="1" dirty="0">
                <a:solidFill>
                  <a:srgbClr val="FF0000"/>
                </a:solidFill>
              </a:rPr>
              <a:t>slunečnicová </a:t>
            </a:r>
          </a:p>
          <a:p>
            <a:r>
              <a:rPr lang="cs-CZ" b="1" dirty="0">
                <a:solidFill>
                  <a:srgbClr val="FF0000"/>
                </a:solidFill>
              </a:rPr>
              <a:t>                                                  semínka</a:t>
            </a:r>
          </a:p>
          <a:p>
            <a:r>
              <a:rPr lang="cs-CZ" dirty="0"/>
              <a:t>D) Kontrola – pouze expandovaný šrot zrnin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B932C73E-3D9B-4F2D-BB71-8A307EFB8C5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271777" y="2833544"/>
            <a:ext cx="2634996" cy="141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04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355EC0-A68B-4F2C-AA13-830DD7E01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2157064-6D0C-49EF-B49B-28F9F57D45FC}"/>
              </a:ext>
            </a:extLst>
          </p:cNvPr>
          <p:cNvSpPr txBox="1"/>
          <p:nvPr/>
        </p:nvSpPr>
        <p:spPr>
          <a:xfrm>
            <a:off x="668086" y="1927399"/>
            <a:ext cx="799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Arial" charset="0"/>
              </a:rPr>
              <a:t>Vliv přídavku slunečnicových semen na zastoupení UFA a SFA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7DEFCF5-9816-4170-A152-3A5F2F9AF2FC}"/>
              </a:ext>
            </a:extLst>
          </p:cNvPr>
          <p:cNvSpPr txBox="1"/>
          <p:nvPr/>
        </p:nvSpPr>
        <p:spPr>
          <a:xfrm>
            <a:off x="1467124" y="988405"/>
            <a:ext cx="66805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Jedlý hmyz s navýšeným obsahem polynenasycených mastných kyselin (PUFA)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>
              <a:solidFill>
                <a:srgbClr val="339966"/>
              </a:solidFill>
              <a:latin typeface="Arial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BEFF2DA-C022-490F-9467-E8E55DD973F7}"/>
              </a:ext>
            </a:extLst>
          </p:cNvPr>
          <p:cNvSpPr txBox="1"/>
          <p:nvPr/>
        </p:nvSpPr>
        <p:spPr>
          <a:xfrm>
            <a:off x="6548399" y="2620048"/>
            <a:ext cx="1394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slunečnice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0828CC8-6717-47BB-B2CD-EF8592F603B4}"/>
              </a:ext>
            </a:extLst>
          </p:cNvPr>
          <p:cNvSpPr txBox="1"/>
          <p:nvPr/>
        </p:nvSpPr>
        <p:spPr>
          <a:xfrm>
            <a:off x="2086218" y="2593645"/>
            <a:ext cx="102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kontrola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24BBA9B-EB33-41AE-9044-02826F08D9F6}"/>
              </a:ext>
            </a:extLst>
          </p:cNvPr>
          <p:cNvSpPr txBox="1"/>
          <p:nvPr/>
        </p:nvSpPr>
        <p:spPr>
          <a:xfrm>
            <a:off x="5219284" y="2579855"/>
            <a:ext cx="75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špenát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2589590-4B98-446C-B660-4F4BB2F8539D}"/>
              </a:ext>
            </a:extLst>
          </p:cNvPr>
          <p:cNvSpPr txBox="1"/>
          <p:nvPr/>
        </p:nvSpPr>
        <p:spPr>
          <a:xfrm>
            <a:off x="3771356" y="2558618"/>
            <a:ext cx="72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mrkev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BE9EEFE-36D8-4651-8297-B2B8FD321B91}"/>
              </a:ext>
            </a:extLst>
          </p:cNvPr>
          <p:cNvSpPr/>
          <p:nvPr/>
        </p:nvSpPr>
        <p:spPr>
          <a:xfrm>
            <a:off x="3260482" y="4819150"/>
            <a:ext cx="1496645" cy="69055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A71CD036-7A01-49BD-9607-5684F8067239}"/>
              </a:ext>
            </a:extLst>
          </p:cNvPr>
          <p:cNvSpPr/>
          <p:nvPr/>
        </p:nvSpPr>
        <p:spPr>
          <a:xfrm>
            <a:off x="4762500" y="4819150"/>
            <a:ext cx="1496645" cy="69055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89D9B97D-4D87-4672-B662-68DF5A00A457}"/>
              </a:ext>
            </a:extLst>
          </p:cNvPr>
          <p:cNvSpPr/>
          <p:nvPr/>
        </p:nvSpPr>
        <p:spPr>
          <a:xfrm>
            <a:off x="6259145" y="4819150"/>
            <a:ext cx="1496645" cy="69055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72E298A-FA1B-4E80-8647-13C81A267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85275"/>
              </p:ext>
            </p:extLst>
          </p:nvPr>
        </p:nvGraphicFramePr>
        <p:xfrm>
          <a:off x="668086" y="2921845"/>
          <a:ext cx="7420123" cy="398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571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56E71BF-4DE4-41D9-911C-C5D73BF1D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39" y="1943648"/>
            <a:ext cx="7239000" cy="390688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355EC0-A68B-4F2C-AA13-830DD7E01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30504"/>
            <a:ext cx="8673219" cy="9102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BB8DD0F-BA5A-4BD9-A6FF-75655663F65A}"/>
              </a:ext>
            </a:extLst>
          </p:cNvPr>
          <p:cNvSpPr txBox="1"/>
          <p:nvPr/>
        </p:nvSpPr>
        <p:spPr>
          <a:xfrm>
            <a:off x="1025287" y="1850605"/>
            <a:ext cx="730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Arial" charset="0"/>
              </a:rPr>
              <a:t>Vliv přídavku slunečnicových semen na zastoupení PUFA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7DEFCF5-9816-4170-A152-3A5F2F9AF2FC}"/>
              </a:ext>
            </a:extLst>
          </p:cNvPr>
          <p:cNvSpPr txBox="1"/>
          <p:nvPr/>
        </p:nvSpPr>
        <p:spPr>
          <a:xfrm>
            <a:off x="1336907" y="940316"/>
            <a:ext cx="66805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Jedlý hmyz s navýšeným obsahem polynenasycených mastných kyselin (PUFA)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>
              <a:solidFill>
                <a:srgbClr val="339966"/>
              </a:solidFill>
              <a:latin typeface="Arial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A8701A0-AAEA-40F6-B3FE-A1DBCF7EA2F8}"/>
              </a:ext>
            </a:extLst>
          </p:cNvPr>
          <p:cNvSpPr txBox="1"/>
          <p:nvPr/>
        </p:nvSpPr>
        <p:spPr>
          <a:xfrm>
            <a:off x="1124087" y="5948276"/>
            <a:ext cx="6033104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Přídavek </a:t>
            </a:r>
            <a:r>
              <a:rPr lang="cs-CZ" b="1" dirty="0"/>
              <a:t>slunečnicových semen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/>
              <a:t>Vyšší zastoupení</a:t>
            </a:r>
            <a:r>
              <a:rPr lang="cs-CZ" dirty="0"/>
              <a:t> polyenových mastných kyselin v tuku v průměru o 14 %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C6E5E2-E741-4972-9934-C029D273B80B}"/>
              </a:ext>
            </a:extLst>
          </p:cNvPr>
          <p:cNvSpPr txBox="1"/>
          <p:nvPr/>
        </p:nvSpPr>
        <p:spPr>
          <a:xfrm>
            <a:off x="7475283" y="2755926"/>
            <a:ext cx="1603946" cy="8172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Nárůst obsahu </a:t>
            </a:r>
            <a:r>
              <a:rPr lang="cs-CZ" sz="1400" b="1" dirty="0"/>
              <a:t>esenciální kyseliny linolové</a:t>
            </a:r>
          </a:p>
        </p:txBody>
      </p:sp>
    </p:spTree>
    <p:extLst>
      <p:ext uri="{BB962C8B-B14F-4D97-AF65-F5344CB8AC3E}">
        <p14:creationId xmlns:p14="http://schemas.microsoft.com/office/powerpoint/2010/main" val="311293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355EC0-A68B-4F2C-AA13-830DD7E01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1570DF-3D91-4156-8571-036AFA5847FD}"/>
              </a:ext>
            </a:extLst>
          </p:cNvPr>
          <p:cNvSpPr txBox="1"/>
          <p:nvPr/>
        </p:nvSpPr>
        <p:spPr>
          <a:xfrm>
            <a:off x="366712" y="1077318"/>
            <a:ext cx="8567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Funkční vzorek hydrolyzátu z hmyzu</a:t>
            </a:r>
            <a:endParaRPr lang="cs-CZ" b="1" dirty="0">
              <a:solidFill>
                <a:srgbClr val="339966"/>
              </a:solidFill>
              <a:latin typeface="Arial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EEC59B-CD7A-4368-B768-DDA94979CE9F}"/>
              </a:ext>
            </a:extLst>
          </p:cNvPr>
          <p:cNvSpPr txBox="1"/>
          <p:nvPr/>
        </p:nvSpPr>
        <p:spPr>
          <a:xfrm>
            <a:off x="1066622" y="3290356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Larvy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60A88A6-8487-4121-B15F-DD7D09B1B2BE}"/>
              </a:ext>
            </a:extLst>
          </p:cNvPr>
          <p:cNvSpPr txBox="1"/>
          <p:nvPr/>
        </p:nvSpPr>
        <p:spPr>
          <a:xfrm>
            <a:off x="3407506" y="2371458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 </a:t>
            </a:r>
            <a:r>
              <a:rPr lang="cs-CZ" sz="2000" b="1" dirty="0"/>
              <a:t>Dospělci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E11D413-4A2A-4FB6-A82E-DD685005FF4A}"/>
              </a:ext>
            </a:extLst>
          </p:cNvPr>
          <p:cNvSpPr txBox="1"/>
          <p:nvPr/>
        </p:nvSpPr>
        <p:spPr>
          <a:xfrm>
            <a:off x="3443510" y="4306309"/>
            <a:ext cx="882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  </a:t>
            </a:r>
            <a:r>
              <a:rPr lang="cs-CZ" sz="2000" b="1" dirty="0" err="1">
                <a:solidFill>
                  <a:srgbClr val="C00000"/>
                </a:solidFill>
              </a:rPr>
              <a:t>Frass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20" name="Picture 4" descr="AV ČR | CEVOOH">
            <a:extLst>
              <a:ext uri="{FF2B5EF4-FFF2-40B4-BE49-F238E27FC236}">
                <a16:creationId xmlns:a16="http://schemas.microsoft.com/office/drawing/2014/main" id="{0593C3BD-840B-4E4D-B03A-37ECF9A0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8" y="5563130"/>
            <a:ext cx="1655519" cy="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B07D0BC-3287-1D72-27A1-B8C6F1F062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8" b="24997"/>
          <a:stretch/>
        </p:blipFill>
        <p:spPr>
          <a:xfrm>
            <a:off x="837430" y="3756481"/>
            <a:ext cx="1091504" cy="768238"/>
          </a:xfrm>
          <a:prstGeom prst="rect">
            <a:avLst/>
          </a:prstGeom>
        </p:spPr>
      </p:pic>
      <p:pic>
        <p:nvPicPr>
          <p:cNvPr id="5" name="Obrázek 4" descr="Obsah obrázku bezobratlý, brouk, hmyz, Krascovití&#10;&#10;Obsah generovaný pomocí AI může být nesprávný.">
            <a:extLst>
              <a:ext uri="{FF2B5EF4-FFF2-40B4-BE49-F238E27FC236}">
                <a16:creationId xmlns:a16="http://schemas.microsoft.com/office/drawing/2014/main" id="{D7CA7C03-FDC2-B9E8-9F05-9757FF0B4A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8070" r="12741" b="9054"/>
          <a:stretch/>
        </p:blipFill>
        <p:spPr>
          <a:xfrm>
            <a:off x="3743995" y="2776284"/>
            <a:ext cx="640004" cy="1037292"/>
          </a:xfrm>
          <a:prstGeom prst="rect">
            <a:avLst/>
          </a:prstGeom>
        </p:spPr>
      </p:pic>
      <p:pic>
        <p:nvPicPr>
          <p:cNvPr id="1026" name="Picture 2" descr="The many benefits of insect frass for your plants – Living Soils">
            <a:extLst>
              <a:ext uri="{FF2B5EF4-FFF2-40B4-BE49-F238E27FC236}">
                <a16:creationId xmlns:a16="http://schemas.microsoft.com/office/drawing/2014/main" id="{46ED3B5D-5C48-4362-A6F8-FC221A6D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2" b="96527" l="9847" r="89847">
                        <a14:foregroundMark x1="29791" y1="92812" x2="58103" y2="91220"/>
                        <a14:foregroundMark x1="58103" y1="91220" x2="33808" y2="91462"/>
                        <a14:foregroundMark x1="33808" y1="91462" x2="51548" y2="93102"/>
                        <a14:foregroundMark x1="51548" y1="93102" x2="36206" y2="93391"/>
                        <a14:foregroundMark x1="36206" y1="93391" x2="51241" y2="97540"/>
                        <a14:foregroundMark x1="51241" y1="97540" x2="58773" y2="95900"/>
                        <a14:foregroundMark x1="58773" y1="95900" x2="55760" y2="94694"/>
                        <a14:foregroundMark x1="53473" y1="8394" x2="46248" y2="9214"/>
                        <a14:foregroundMark x1="46248" y1="9214" x2="48508" y2="10613"/>
                        <a14:foregroundMark x1="62538" y1="96623" x2="64017" y2="92812"/>
                        <a14:foregroundMark x1="30070" y1="95514" x2="18410" y2="54173"/>
                        <a14:foregroundMark x1="18410" y1="54173" x2="17183" y2="42740"/>
                        <a14:foregroundMark x1="17183" y1="42740" x2="18020" y2="31693"/>
                        <a14:foregroundMark x1="18020" y1="31693" x2="26778" y2="14279"/>
                        <a14:foregroundMark x1="34393" y1="10468" x2="45662" y2="7477"/>
                        <a14:foregroundMark x1="76123" y1="76459" x2="76039" y2="76170"/>
                        <a14:foregroundMark x1="78522" y1="66474" x2="77685" y2="67728"/>
                        <a14:foregroundMark x1="14477" y1="50314" x2="13752" y2="50458"/>
                        <a14:foregroundMark x1="32831" y1="6368" x2="32469" y2="6802"/>
                        <a14:foregroundMark x1="32831" y1="6030" x2="33278" y2="6030"/>
                        <a14:foregroundMark x1="52720" y1="6175" x2="52831" y2="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59" y="4806761"/>
            <a:ext cx="1546900" cy="8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33FFEE6-B57C-43E1-AB20-F02656C463E8}"/>
              </a:ext>
            </a:extLst>
          </p:cNvPr>
          <p:cNvCxnSpPr/>
          <p:nvPr/>
        </p:nvCxnSpPr>
        <p:spPr>
          <a:xfrm flipV="1">
            <a:off x="2055354" y="3290356"/>
            <a:ext cx="1482246" cy="61891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71DAE28-9DCC-476F-AE27-E0CCF3672518}"/>
              </a:ext>
            </a:extLst>
          </p:cNvPr>
          <p:cNvCxnSpPr>
            <a:cxnSpLocks/>
          </p:cNvCxnSpPr>
          <p:nvPr/>
        </p:nvCxnSpPr>
        <p:spPr>
          <a:xfrm>
            <a:off x="1980836" y="4590677"/>
            <a:ext cx="1508531" cy="64889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24F1E65-D98B-457A-9537-19765AF30BB2}"/>
              </a:ext>
            </a:extLst>
          </p:cNvPr>
          <p:cNvSpPr txBox="1"/>
          <p:nvPr/>
        </p:nvSpPr>
        <p:spPr>
          <a:xfrm>
            <a:off x="4934035" y="5301221"/>
            <a:ext cx="296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Vedlejší produkt hmyzu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15266D6-CF62-4348-8EFF-4AAF2F675973}"/>
              </a:ext>
            </a:extLst>
          </p:cNvPr>
          <p:cNvSpPr txBox="1"/>
          <p:nvPr/>
        </p:nvSpPr>
        <p:spPr>
          <a:xfrm>
            <a:off x="2622059" y="170251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charset="0"/>
              </a:rPr>
              <a:t>Materiál pro produkci hydrolyzátu</a:t>
            </a:r>
            <a:endParaRPr lang="cs-CZ" sz="2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EA4E9B8-2958-45BC-B156-72A6F0BB43B8}"/>
              </a:ext>
            </a:extLst>
          </p:cNvPr>
          <p:cNvSpPr txBox="1"/>
          <p:nvPr/>
        </p:nvSpPr>
        <p:spPr>
          <a:xfrm>
            <a:off x="4908059" y="2957396"/>
            <a:ext cx="190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Mrtví jedinci</a:t>
            </a:r>
          </a:p>
        </p:txBody>
      </p:sp>
      <p:pic>
        <p:nvPicPr>
          <p:cNvPr id="23" name="Picture 2" descr="Papek s.r.o. - eshop »  ">
            <a:extLst>
              <a:ext uri="{FF2B5EF4-FFF2-40B4-BE49-F238E27FC236}">
                <a16:creationId xmlns:a16="http://schemas.microsoft.com/office/drawing/2014/main" id="{E20B871A-AD6F-4271-AAF1-36B9BDCF2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5"/>
          <a:stretch/>
        </p:blipFill>
        <p:spPr bwMode="auto">
          <a:xfrm>
            <a:off x="6566164" y="3963301"/>
            <a:ext cx="1514829" cy="6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7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A999D-AC6A-C5AC-CAAB-FC81D0B45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F3EDA1C-B9A3-96AC-E5E5-954ACDD0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E07A745-AC54-D11A-58C7-47CCC239E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5C70BF-2B6E-E35F-1FD5-2F978F09D5E1}"/>
              </a:ext>
            </a:extLst>
          </p:cNvPr>
          <p:cNvSpPr txBox="1"/>
          <p:nvPr/>
        </p:nvSpPr>
        <p:spPr>
          <a:xfrm>
            <a:off x="1289883" y="1038635"/>
            <a:ext cx="66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Funkční vzorek hydrolyzátu z hmyzu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9CE056D-A655-9228-D4C2-209C7EC0BCFB}"/>
              </a:ext>
            </a:extLst>
          </p:cNvPr>
          <p:cNvSpPr txBox="1"/>
          <p:nvPr/>
        </p:nvSpPr>
        <p:spPr>
          <a:xfrm>
            <a:off x="2391497" y="17608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Arial" charset="0"/>
              </a:rPr>
              <a:t>Metoda hydrolýzy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6BD34A9-732D-0622-103C-529C9E48B8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683" r="36246"/>
          <a:stretch/>
        </p:blipFill>
        <p:spPr>
          <a:xfrm>
            <a:off x="8364669" y="929429"/>
            <a:ext cx="674943" cy="1699700"/>
          </a:xfrm>
          <a:prstGeom prst="rect">
            <a:avLst/>
          </a:prstGeom>
        </p:spPr>
      </p:pic>
      <p:pic>
        <p:nvPicPr>
          <p:cNvPr id="20" name="Picture 4" descr="AV ČR | CEVOOH">
            <a:extLst>
              <a:ext uri="{FF2B5EF4-FFF2-40B4-BE49-F238E27FC236}">
                <a16:creationId xmlns:a16="http://schemas.microsoft.com/office/drawing/2014/main" id="{FF08D2A7-87E0-EE88-7CB2-A4EFCD6E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7" y="1367316"/>
            <a:ext cx="1655519" cy="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4E9BB0BC-1A30-7568-AC88-1540BD539E94}"/>
              </a:ext>
            </a:extLst>
          </p:cNvPr>
          <p:cNvSpPr txBox="1"/>
          <p:nvPr/>
        </p:nvSpPr>
        <p:spPr>
          <a:xfrm>
            <a:off x="552797" y="2619670"/>
            <a:ext cx="4098174" cy="31668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b="1" dirty="0" err="1"/>
              <a:t>Sušenéa</a:t>
            </a:r>
            <a:r>
              <a:rPr lang="cs-CZ" b="1" dirty="0"/>
              <a:t> mražené imago potemníka moučného </a:t>
            </a:r>
            <a:r>
              <a:rPr lang="cs-CZ" dirty="0"/>
              <a:t>(1 kg)</a:t>
            </a:r>
          </a:p>
          <a:p>
            <a:pPr algn="ctr"/>
            <a:endParaRPr lang="cs-CZ" b="1" dirty="0"/>
          </a:p>
          <a:p>
            <a:pPr algn="ctr"/>
            <a:r>
              <a:rPr lang="cs-CZ" u="sng" dirty="0"/>
              <a:t>Hydrolýza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Voda 15 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teplota 140 °C v kyselém prostředí -  </a:t>
            </a:r>
            <a:r>
              <a:rPr lang="cs-CZ" dirty="0" err="1"/>
              <a:t>kys</a:t>
            </a:r>
            <a:r>
              <a:rPr lang="cs-CZ" dirty="0"/>
              <a:t>. jablečná (100g)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filtrace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C1AF794-8374-814F-ABA8-758B711668D2}"/>
              </a:ext>
            </a:extLst>
          </p:cNvPr>
          <p:cNvSpPr txBox="1"/>
          <p:nvPr/>
        </p:nvSpPr>
        <p:spPr>
          <a:xfrm>
            <a:off x="4837056" y="2661783"/>
            <a:ext cx="4142652" cy="3166824"/>
          </a:xfrm>
          <a:prstGeom prst="roundRect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b="1" dirty="0"/>
              <a:t>Exkrementy a organické zbytky (</a:t>
            </a:r>
            <a:r>
              <a:rPr lang="cs-CZ" b="1" dirty="0" err="1"/>
              <a:t>frass</a:t>
            </a:r>
            <a:r>
              <a:rPr lang="cs-CZ" b="1" dirty="0"/>
              <a:t>) larev potemníka moučného</a:t>
            </a:r>
            <a:r>
              <a:rPr lang="cs-CZ" dirty="0"/>
              <a:t> (2 kg) </a:t>
            </a:r>
          </a:p>
          <a:p>
            <a:pPr algn="ctr"/>
            <a:endParaRPr lang="cs-CZ" dirty="0"/>
          </a:p>
          <a:p>
            <a:pPr algn="ctr"/>
            <a:r>
              <a:rPr lang="cs-CZ" u="sng" dirty="0"/>
              <a:t>Hydrolýza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Voda 1 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teplota 140 °C v kyselém prostředí - </a:t>
            </a:r>
            <a:r>
              <a:rPr lang="cs-CZ" dirty="0" err="1"/>
              <a:t>kys</a:t>
            </a:r>
            <a:r>
              <a:rPr lang="cs-CZ" dirty="0"/>
              <a:t>. jablečná (100g)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5h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filtrace</a:t>
            </a:r>
            <a:endParaRPr lang="cs-CZ" sz="16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7D5B8DB-DDAD-8FE9-E124-FF6D0E1D8668}"/>
              </a:ext>
            </a:extLst>
          </p:cNvPr>
          <p:cNvSpPr txBox="1"/>
          <p:nvPr/>
        </p:nvSpPr>
        <p:spPr>
          <a:xfrm>
            <a:off x="582579" y="2457471"/>
            <a:ext cx="451664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A)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09091A6-5644-7145-5B6F-2AFD2DBCC7E5}"/>
              </a:ext>
            </a:extLst>
          </p:cNvPr>
          <p:cNvSpPr txBox="1"/>
          <p:nvPr/>
        </p:nvSpPr>
        <p:spPr>
          <a:xfrm>
            <a:off x="4807389" y="2441145"/>
            <a:ext cx="451664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6277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-24670" y="-33338"/>
            <a:ext cx="9097621" cy="6858000"/>
            <a:chOff x="0" y="0"/>
            <a:chExt cx="9097621" cy="6858000"/>
          </a:xfrm>
        </p:grpSpPr>
        <p:grpSp>
          <p:nvGrpSpPr>
            <p:cNvPr id="1038" name="Skupina 1037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0" y="0"/>
                <a:ext cx="9097621" cy="6858000"/>
                <a:chOff x="0" y="0"/>
                <a:chExt cx="9097621" cy="6858000"/>
              </a:xfrm>
            </p:grpSpPr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6713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>
                  <a:extLst>
                    <a:ext uri="{FF2B5EF4-FFF2-40B4-BE49-F238E27FC236}">
                      <a16:creationId xmlns:a16="http://schemas.microsoft.com/office/drawing/2014/main" id="{943FDF86-D503-4D13-84B3-4ED5C2FC305A}"/>
                    </a:ext>
                  </a:extLst>
                </p:cNvPr>
                <p:cNvSpPr/>
                <p:nvPr/>
              </p:nvSpPr>
              <p:spPr>
                <a:xfrm>
                  <a:off x="292308" y="992536"/>
                  <a:ext cx="880531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339966"/>
                    </a:solidFill>
                    <a:latin typeface="Arial" charset="0"/>
                  </a:endParaRPr>
                </a:p>
              </p:txBody>
            </p:sp>
            <p:sp>
              <p:nvSpPr>
                <p:cNvPr id="2" name="Ovál 1"/>
                <p:cNvSpPr/>
                <p:nvPr/>
              </p:nvSpPr>
              <p:spPr bwMode="auto">
                <a:xfrm>
                  <a:off x="5967248" y="5155324"/>
                  <a:ext cx="2380593" cy="63850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8001000" y="3429000"/>
                  <a:ext cx="914400" cy="91440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 bwMode="auto">
              <a:xfrm flipH="1" flipV="1">
                <a:off x="1852448" y="3334407"/>
                <a:ext cx="2033752" cy="70944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7" name="Přímá spojnice se šipkou 1026"/>
              <p:cNvCxnSpPr/>
              <p:nvPr/>
            </p:nvCxnSpPr>
            <p:spPr bwMode="auto">
              <a:xfrm>
                <a:off x="1316124" y="4525066"/>
                <a:ext cx="767599" cy="31168"/>
              </a:xfrm>
              <a:prstGeom prst="straightConnector1">
                <a:avLst/>
              </a:prstGeom>
              <a:noFill/>
              <a:ln>
                <a:noFill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" name="TextovéPole 3"/>
            <p:cNvSpPr txBox="1"/>
            <p:nvPr/>
          </p:nvSpPr>
          <p:spPr>
            <a:xfrm>
              <a:off x="693683" y="1641423"/>
              <a:ext cx="8023097" cy="50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59021" y="1363036"/>
              <a:ext cx="796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b="1"/>
            </a:p>
          </p:txBody>
        </p:sp>
      </p:grpSp>
      <p:pic>
        <p:nvPicPr>
          <p:cNvPr id="31" name="Obrázek 30">
            <a:extLst>
              <a:ext uri="{FF2B5EF4-FFF2-40B4-BE49-F238E27FC236}">
                <a16:creationId xmlns:a16="http://schemas.microsoft.com/office/drawing/2014/main" id="{A0A9F70D-8934-4257-AAD7-C84C1DD6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1153BD7C-A29A-4222-B62F-F70949C84C73}"/>
              </a:ext>
            </a:extLst>
          </p:cNvPr>
          <p:cNvSpPr txBox="1"/>
          <p:nvPr/>
        </p:nvSpPr>
        <p:spPr>
          <a:xfrm>
            <a:off x="1957117" y="1699030"/>
            <a:ext cx="5426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latin typeface="Arial" charset="0"/>
              </a:rPr>
              <a:t>Analyzované vzorky</a:t>
            </a:r>
          </a:p>
        </p:txBody>
      </p:sp>
      <p:pic>
        <p:nvPicPr>
          <p:cNvPr id="34" name="Picture 4" descr="AV ČR | CEVOOH">
            <a:extLst>
              <a:ext uri="{FF2B5EF4-FFF2-40B4-BE49-F238E27FC236}">
                <a16:creationId xmlns:a16="http://schemas.microsoft.com/office/drawing/2014/main" id="{02D4BD30-711C-44DB-A85C-33F0E99A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31" y="1565161"/>
            <a:ext cx="1655519" cy="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3A9CEFB-8D17-4B42-B79E-259A876C0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92308"/>
              </p:ext>
            </p:extLst>
          </p:nvPr>
        </p:nvGraphicFramePr>
        <p:xfrm>
          <a:off x="776288" y="2657660"/>
          <a:ext cx="7915822" cy="31781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4552">
                  <a:extLst>
                    <a:ext uri="{9D8B030D-6E8A-4147-A177-3AD203B41FA5}">
                      <a16:colId xmlns:a16="http://schemas.microsoft.com/office/drawing/2014/main" val="1935375407"/>
                    </a:ext>
                  </a:extLst>
                </a:gridCol>
                <a:gridCol w="1223595">
                  <a:extLst>
                    <a:ext uri="{9D8B030D-6E8A-4147-A177-3AD203B41FA5}">
                      <a16:colId xmlns:a16="http://schemas.microsoft.com/office/drawing/2014/main" val="2564582169"/>
                    </a:ext>
                  </a:extLst>
                </a:gridCol>
                <a:gridCol w="5897675">
                  <a:extLst>
                    <a:ext uri="{9D8B030D-6E8A-4147-A177-3AD203B41FA5}">
                      <a16:colId xmlns:a16="http://schemas.microsoft.com/office/drawing/2014/main" val="244484463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Vzorek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Laboratorní kód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Popis vzorku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631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VV 2676/23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20231129 UCHP_VSCHT_hydrolyzat_potemník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248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VV 1079/24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UCHP_VSCHT 323_hydrol_potemník 2 29.11.2023, vzorkováno 12. 4. 2024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1894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VV 1080/24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UCHP_VSCHT 323_hydrol_potemník 27. 3. 2024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220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VV 1081/24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UCHP_VSCHT 323_hydrol_potemník_exkrementy 30. 4. 2024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0001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VV 1297/25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err="1">
                          <a:effectLst/>
                        </a:rPr>
                        <a:t>Hydrol</a:t>
                      </a:r>
                      <a:r>
                        <a:rPr lang="cs-CZ" sz="1400" b="1">
                          <a:effectLst/>
                        </a:rPr>
                        <a:t>. </a:t>
                      </a:r>
                      <a:r>
                        <a:rPr lang="cs-CZ" sz="1400" b="1" err="1">
                          <a:effectLst/>
                        </a:rPr>
                        <a:t>Frass</a:t>
                      </a:r>
                      <a:r>
                        <a:rPr lang="cs-CZ" sz="1400" b="1">
                          <a:effectLst/>
                        </a:rPr>
                        <a:t>, ÚCHP, 2.5.2025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2378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6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VV 1298/25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Hydrol</a:t>
                      </a:r>
                      <a:r>
                        <a:rPr lang="cs-CZ" sz="1400" b="1" dirty="0">
                          <a:effectLst/>
                        </a:rPr>
                        <a:t>. </a:t>
                      </a:r>
                      <a:r>
                        <a:rPr lang="cs-CZ" sz="1400" b="1" dirty="0" err="1">
                          <a:effectLst/>
                        </a:rPr>
                        <a:t>Frass</a:t>
                      </a:r>
                      <a:r>
                        <a:rPr lang="cs-CZ" sz="1400" b="1" dirty="0">
                          <a:effectLst/>
                        </a:rPr>
                        <a:t>, ÚCHP, 28.4.2025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831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VV 1299/25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Hydrol</a:t>
                      </a:r>
                      <a:r>
                        <a:rPr lang="cs-CZ" sz="1400" b="1" dirty="0">
                          <a:effectLst/>
                        </a:rPr>
                        <a:t>. Brouci, ÚCHP, 30.4.2025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0364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8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VV1591/25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Hydrolyzát </a:t>
                      </a:r>
                      <a:r>
                        <a:rPr lang="cs-CZ" sz="1400" b="1" dirty="0" err="1">
                          <a:effectLst/>
                        </a:rPr>
                        <a:t>Frass</a:t>
                      </a:r>
                      <a:r>
                        <a:rPr lang="cs-CZ" sz="1400" b="1" dirty="0">
                          <a:effectLst/>
                        </a:rPr>
                        <a:t> starý ÚCHP 17.6.2025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9417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9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VV 3228/25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UCHP_VSCHT 323_hydrol. Potemník brouci, ÚCHP 23.10.2025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2450"/>
                  </a:ext>
                </a:extLst>
              </a:tr>
            </a:tbl>
          </a:graphicData>
        </a:graphic>
      </p:graphicFrame>
      <p:sp>
        <p:nvSpPr>
          <p:cNvPr id="35" name="TextovéPole 34">
            <a:extLst>
              <a:ext uri="{FF2B5EF4-FFF2-40B4-BE49-F238E27FC236}">
                <a16:creationId xmlns:a16="http://schemas.microsoft.com/office/drawing/2014/main" id="{6D625715-6AEE-4F9E-A951-4833104E4B4F}"/>
              </a:ext>
            </a:extLst>
          </p:cNvPr>
          <p:cNvSpPr txBox="1"/>
          <p:nvPr/>
        </p:nvSpPr>
        <p:spPr>
          <a:xfrm>
            <a:off x="1277722" y="1188063"/>
            <a:ext cx="66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Funkční vzorek hydrolyzátu z hmyzu </a:t>
            </a:r>
          </a:p>
        </p:txBody>
      </p:sp>
    </p:spTree>
    <p:extLst>
      <p:ext uri="{BB962C8B-B14F-4D97-AF65-F5344CB8AC3E}">
        <p14:creationId xmlns:p14="http://schemas.microsoft.com/office/powerpoint/2010/main" val="213341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0" y="0"/>
            <a:ext cx="9097621" cy="6858000"/>
            <a:chOff x="0" y="0"/>
            <a:chExt cx="9097621" cy="6858000"/>
          </a:xfrm>
        </p:grpSpPr>
        <p:grpSp>
          <p:nvGrpSpPr>
            <p:cNvPr id="1038" name="Skupina 1037"/>
            <p:cNvGrpSpPr/>
            <p:nvPr/>
          </p:nvGrpSpPr>
          <p:grpSpPr>
            <a:xfrm>
              <a:off x="0" y="0"/>
              <a:ext cx="9097621" cy="6858000"/>
              <a:chOff x="0" y="0"/>
              <a:chExt cx="9097621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0" y="0"/>
                <a:ext cx="9097621" cy="6858000"/>
                <a:chOff x="0" y="0"/>
                <a:chExt cx="9097621" cy="6858000"/>
              </a:xfrm>
            </p:grpSpPr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6713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>
                  <a:extLst>
                    <a:ext uri="{FF2B5EF4-FFF2-40B4-BE49-F238E27FC236}">
                      <a16:creationId xmlns:a16="http://schemas.microsoft.com/office/drawing/2014/main" id="{943FDF86-D503-4D13-84B3-4ED5C2FC305A}"/>
                    </a:ext>
                  </a:extLst>
                </p:cNvPr>
                <p:cNvSpPr/>
                <p:nvPr/>
              </p:nvSpPr>
              <p:spPr>
                <a:xfrm>
                  <a:off x="292308" y="992536"/>
                  <a:ext cx="8805313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cs-CZ" sz="1200" b="1">
                    <a:solidFill>
                      <a:srgbClr val="339966"/>
                    </a:solidFill>
                    <a:latin typeface="Arial" charset="0"/>
                  </a:endParaRPr>
                </a:p>
              </p:txBody>
            </p:sp>
            <p:sp>
              <p:nvSpPr>
                <p:cNvPr id="2" name="Ovál 1"/>
                <p:cNvSpPr/>
                <p:nvPr/>
              </p:nvSpPr>
              <p:spPr bwMode="auto">
                <a:xfrm>
                  <a:off x="5967248" y="5155324"/>
                  <a:ext cx="2380593" cy="63850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8001000" y="3429000"/>
                  <a:ext cx="914400" cy="91440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3200" b="1" i="0" u="none" strike="noStrike" cap="none" normalizeH="0" baseline="0">
                    <a:ln>
                      <a:noFill/>
                    </a:ln>
                    <a:solidFill>
                      <a:srgbClr val="969696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 bwMode="auto">
              <a:xfrm flipH="1" flipV="1">
                <a:off x="1852448" y="3334407"/>
                <a:ext cx="2033752" cy="70944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7" name="Přímá spojnice se šipkou 1026"/>
              <p:cNvCxnSpPr/>
              <p:nvPr/>
            </p:nvCxnSpPr>
            <p:spPr bwMode="auto">
              <a:xfrm>
                <a:off x="1316124" y="4525066"/>
                <a:ext cx="767599" cy="31168"/>
              </a:xfrm>
              <a:prstGeom prst="straightConnector1">
                <a:avLst/>
              </a:prstGeom>
              <a:noFill/>
              <a:ln>
                <a:noFill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ovéPole 13"/>
            <p:cNvSpPr txBox="1"/>
            <p:nvPr/>
          </p:nvSpPr>
          <p:spPr>
            <a:xfrm>
              <a:off x="659021" y="1363036"/>
              <a:ext cx="796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b="1"/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6430E4B-8D7F-4A5A-9CBD-195CDB14DA54}"/>
              </a:ext>
            </a:extLst>
          </p:cNvPr>
          <p:cNvSpPr txBox="1"/>
          <p:nvPr/>
        </p:nvSpPr>
        <p:spPr>
          <a:xfrm>
            <a:off x="1605360" y="1298482"/>
            <a:ext cx="6149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latin typeface="Arial" charset="0"/>
              </a:rPr>
              <a:t>Suma a profil aminokyselin v hydrolyzátech (mg/l)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0A9F70D-8934-4257-AAD7-C84C1DD6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10815"/>
            <a:ext cx="8673219" cy="9102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59B8F2-415D-4A3D-9BAE-282C4AE0DBC6}"/>
              </a:ext>
            </a:extLst>
          </p:cNvPr>
          <p:cNvSpPr txBox="1"/>
          <p:nvPr/>
        </p:nvSpPr>
        <p:spPr>
          <a:xfrm>
            <a:off x="547607" y="5974647"/>
            <a:ext cx="8240957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5x</a:t>
            </a:r>
            <a:r>
              <a:rPr lang="cs-CZ" sz="2000" dirty="0"/>
              <a:t> vyšší obsah aminokyselin v hydrolyzátu získaného z dospělců </a:t>
            </a:r>
            <a:r>
              <a:rPr lang="cs-CZ" sz="2000" i="1" dirty="0"/>
              <a:t>T. </a:t>
            </a:r>
            <a:r>
              <a:rPr lang="cs-CZ" sz="2000" i="1" dirty="0" err="1"/>
              <a:t>molitor</a:t>
            </a:r>
            <a:r>
              <a:rPr lang="cs-CZ" sz="2000" i="1" dirty="0"/>
              <a:t>, </a:t>
            </a:r>
            <a:r>
              <a:rPr lang="cs-CZ" sz="2000" dirty="0"/>
              <a:t>nejvíce zastoupenou AMK byla kyselina </a:t>
            </a:r>
            <a:r>
              <a:rPr lang="cs-CZ" sz="2000" dirty="0" err="1"/>
              <a:t>asparágová</a:t>
            </a:r>
            <a:endParaRPr lang="cs-CZ" sz="2000" dirty="0"/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D42DD2C3-8269-4AE2-83E1-8D179538E1DE}"/>
              </a:ext>
            </a:extLst>
          </p:cNvPr>
          <p:cNvGraphicFramePr/>
          <p:nvPr/>
        </p:nvGraphicFramePr>
        <p:xfrm>
          <a:off x="1339986" y="2186477"/>
          <a:ext cx="6656201" cy="377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Levá složená závorka 26">
            <a:extLst>
              <a:ext uri="{FF2B5EF4-FFF2-40B4-BE49-F238E27FC236}">
                <a16:creationId xmlns:a16="http://schemas.microsoft.com/office/drawing/2014/main" id="{119FE945-C05E-4483-8F6B-3D6EB6145670}"/>
              </a:ext>
            </a:extLst>
          </p:cNvPr>
          <p:cNvSpPr/>
          <p:nvPr/>
        </p:nvSpPr>
        <p:spPr>
          <a:xfrm rot="5400000">
            <a:off x="3556102" y="1088362"/>
            <a:ext cx="327660" cy="2879090"/>
          </a:xfrm>
          <a:prstGeom prst="leftBrace">
            <a:avLst>
              <a:gd name="adj1" fmla="val 8333"/>
              <a:gd name="adj2" fmla="val 7434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8" name="Textové pole 2">
            <a:extLst>
              <a:ext uri="{FF2B5EF4-FFF2-40B4-BE49-F238E27FC236}">
                <a16:creationId xmlns:a16="http://schemas.microsoft.com/office/drawing/2014/main" id="{25D50E5F-B67C-45EB-828B-8E2D0FAA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923" y="1920352"/>
            <a:ext cx="322470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1600" b="1" dirty="0">
                <a:effectLst/>
                <a:ea typeface="Times New Roman" panose="02020603050405020304" pitchFamily="18" charset="0"/>
              </a:rPr>
              <a:t>Potemník moučný (imago)</a:t>
            </a:r>
            <a:endParaRPr lang="cs-CZ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9" name="Textové pole 2">
            <a:extLst>
              <a:ext uri="{FF2B5EF4-FFF2-40B4-BE49-F238E27FC236}">
                <a16:creationId xmlns:a16="http://schemas.microsoft.com/office/drawing/2014/main" id="{A8C9F131-D277-434A-8860-7FA9AC074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53" y="3295650"/>
            <a:ext cx="2143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cs-CZ"/>
            </a:defPPr>
            <a:lvl1pPr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 sz="1600" b="1">
                <a:effectLst/>
                <a:ea typeface="Times New Roman" panose="02020603050405020304" pitchFamily="18" charset="0"/>
              </a:defRPr>
            </a:lvl1pPr>
          </a:lstStyle>
          <a:p>
            <a:r>
              <a:rPr lang="cs-CZ" err="1"/>
              <a:t>Frass</a:t>
            </a:r>
            <a:endParaRPr lang="cs-CZ"/>
          </a:p>
        </p:txBody>
      </p:sp>
      <p:sp>
        <p:nvSpPr>
          <p:cNvPr id="30" name="Levá složená závorka 29">
            <a:extLst>
              <a:ext uri="{FF2B5EF4-FFF2-40B4-BE49-F238E27FC236}">
                <a16:creationId xmlns:a16="http://schemas.microsoft.com/office/drawing/2014/main" id="{BD60C6E4-E639-4CBE-9B5A-5FFD699C7053}"/>
              </a:ext>
            </a:extLst>
          </p:cNvPr>
          <p:cNvSpPr/>
          <p:nvPr/>
        </p:nvSpPr>
        <p:spPr>
          <a:xfrm rot="5400000">
            <a:off x="6460973" y="2766474"/>
            <a:ext cx="370205" cy="2216804"/>
          </a:xfrm>
          <a:prstGeom prst="leftBrace">
            <a:avLst>
              <a:gd name="adj1" fmla="val 8333"/>
              <a:gd name="adj2" fmla="val 5007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7A0F12A-15A5-45BC-8922-92D11D8A7F02}"/>
              </a:ext>
            </a:extLst>
          </p:cNvPr>
          <p:cNvSpPr txBox="1"/>
          <p:nvPr/>
        </p:nvSpPr>
        <p:spPr>
          <a:xfrm>
            <a:off x="1291454" y="996895"/>
            <a:ext cx="668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339966"/>
                </a:solidFill>
                <a:latin typeface="Arial" charset="0"/>
              </a:rPr>
              <a:t>Funkční vzorek hydrolyzátu z hmyzu </a:t>
            </a:r>
          </a:p>
        </p:txBody>
      </p:sp>
    </p:spTree>
    <p:extLst>
      <p:ext uri="{BB962C8B-B14F-4D97-AF65-F5344CB8AC3E}">
        <p14:creationId xmlns:p14="http://schemas.microsoft.com/office/powerpoint/2010/main" val="997836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</TotalTime>
  <Words>1066</Words>
  <Application>Microsoft Office PowerPoint</Application>
  <PresentationFormat>Předvádění na obrazovce (4:3)</PresentationFormat>
  <Paragraphs>243</Paragraphs>
  <Slides>21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Dílčí projekt DP 6   Výsledky v roce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Frass jako perspektivní organické hnojivo</vt:lpstr>
      <vt:lpstr>Frass jako součást cirkulární ekonomiky</vt:lpstr>
      <vt:lpstr>Složení frassu</vt:lpstr>
      <vt:lpstr>Chitin</vt:lpstr>
      <vt:lpstr>Využití frassu</vt:lpstr>
      <vt:lpstr>Přímé využití frassu - pilotní studie</vt:lpstr>
      <vt:lpstr>Vliv frassu na metabolom rajčat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Solcova Olga UCHP</dc:creator>
  <cp:lastModifiedBy>Hajslova Jana</cp:lastModifiedBy>
  <cp:revision>30</cp:revision>
  <dcterms:created xsi:type="dcterms:W3CDTF">2020-11-12T07:25:54Z</dcterms:created>
  <dcterms:modified xsi:type="dcterms:W3CDTF">2026-06-03T23:04:46Z</dcterms:modified>
</cp:coreProperties>
</file>