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  <p:sldMasterId id="2147483684" r:id="rId2"/>
  </p:sldMasterIdLst>
  <p:notesMasterIdLst>
    <p:notesMasterId r:id="rId16"/>
  </p:notesMasterIdLst>
  <p:sldIdLst>
    <p:sldId id="274" r:id="rId3"/>
    <p:sldId id="429" r:id="rId4"/>
    <p:sldId id="420" r:id="rId5"/>
    <p:sldId id="431" r:id="rId6"/>
    <p:sldId id="423" r:id="rId7"/>
    <p:sldId id="434" r:id="rId8"/>
    <p:sldId id="433" r:id="rId9"/>
    <p:sldId id="432" r:id="rId10"/>
    <p:sldId id="435" r:id="rId11"/>
    <p:sldId id="421" r:id="rId12"/>
    <p:sldId id="428" r:id="rId13"/>
    <p:sldId id="425" r:id="rId14"/>
    <p:sldId id="42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Karel Soukup" initials="KS" lastIdx="1" clrIdx="0">
    <p:extLst>
      <p:ext uri="{19B8F6BF-5375-455C-9EA6-DF929625EA0E}">
        <p15:presenceInfo xmlns:p15="http://schemas.microsoft.com/office/powerpoint/2012/main" userId="b70a8c689ff542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00"/>
    <a:srgbClr val="D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5852" autoAdjust="0"/>
  </p:normalViewPr>
  <p:slideViewPr>
    <p:cSldViewPr snapToGrid="0">
      <p:cViewPr varScale="1">
        <p:scale>
          <a:sx n="110" d="100"/>
          <a:sy n="110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335B-73E1-45D5-8532-119CD2F4A5BC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6E4B-9E3A-4283-B3CA-7CABE7E65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7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6E4B-9E3A-4283-B3CA-7CABE7E651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6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5661A-AF6E-4075-AE6B-45DDE409F1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03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24D9D-A032-1E18-DBB2-9FB3A814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91399F-E7D6-1B3A-403C-B41D1884D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17269D-155A-0326-FA0D-7F35815AC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E24FFB-0014-8987-2AA8-A6270A02C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84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9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01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C3C8A-F749-5715-F2DF-F8C26428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C22707-3A16-63E8-CE01-D3BB5EA17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3D16F37-EB3A-810C-5425-858271564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A1E56F-F852-B071-F1EA-BB0B9BB5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7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A2C5-5AF7-F9A2-EA56-AAA82A59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40030B-7002-330C-804A-A468743E2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CC9DC2-51C3-101F-9439-A251938BF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4297B2-3F54-8ABA-D6B0-865E1319B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89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E368-967A-287E-4165-1915E7D44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5FC5DC9-68AD-7F26-BFC4-F50171409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7B6F57-EDB2-D403-5738-52D62D04D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ABB71A-9AC5-CBE6-05C8-E7A790F87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5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1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A6F2D-44D0-455A-B960-5345E625268A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726E7-4D4A-422F-9053-35DDD02AB0BC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1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D79EA-C1ED-4AE8-A5A3-ADFE91A08575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6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41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2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27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708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42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95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57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8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70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88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31A21-2F04-4ECF-9102-A1E7F3AAE577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0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3C8E-8A91-48FE-B975-49DF60849DF9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3D718-7BDD-4FBD-A7F6-B54EB8EA5E88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484B0-6B75-4140-9D6E-83999F71333C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0D4342-EF4A-459D-8CF0-56F806ED0E82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3448E-A3E5-4852-A6EE-D1CECB46954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3A1F0-49C3-4249-9938-D56D020D58E7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929-EB75-4A22-89BC-A767F20CDB5F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DF508-B8CD-4BB7-B405-278EE7EFD668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95B2-4E39-479D-8921-36E1DF7ECA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5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996015"/>
            <a:ext cx="1439545" cy="1439545"/>
          </a:xfrm>
          <a:prstGeom prst="rect">
            <a:avLst/>
          </a:prstGeom>
        </p:spPr>
      </p:pic>
      <p:sp>
        <p:nvSpPr>
          <p:cNvPr id="205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427984" y="1628800"/>
            <a:ext cx="4392612" cy="3743920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Dílčí projekt DP </a:t>
            </a:r>
            <a:r>
              <a:rPr lang="en-ZA" sz="2400" b="1" dirty="0">
                <a:solidFill>
                  <a:srgbClr val="339966"/>
                </a:solidFill>
                <a:latin typeface="Arial" charset="0"/>
              </a:rPr>
              <a:t>5</a:t>
            </a:r>
            <a:br>
              <a:rPr lang="en-ZA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kern="1200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Výsledky v roce 2026</a:t>
            </a:r>
            <a:endParaRPr lang="cs-CZ" sz="2400" b="1" dirty="0">
              <a:solidFill>
                <a:srgbClr val="339966"/>
              </a:solidFill>
            </a:endParaRPr>
          </a:p>
        </p:txBody>
      </p:sp>
      <p:pic>
        <p:nvPicPr>
          <p:cNvPr id="205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3164"/>
            <a:ext cx="4187825" cy="56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85036" y="5959152"/>
            <a:ext cx="2652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Projekt TA ČR č. TN02000044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FDED7A-8B54-4E2D-BA52-6D41DB56AA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94" y="110815"/>
            <a:ext cx="9026305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0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ovéPole 3"/>
            <p:cNvSpPr txBox="1"/>
            <p:nvPr/>
          </p:nvSpPr>
          <p:spPr>
            <a:xfrm>
              <a:off x="693683" y="1641423"/>
              <a:ext cx="8023097" cy="50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E27015-A5F7-4855-BF8D-1E93B7E322CB}"/>
              </a:ext>
            </a:extLst>
          </p:cNvPr>
          <p:cNvSpPr txBox="1"/>
          <p:nvPr/>
        </p:nvSpPr>
        <p:spPr>
          <a:xfrm>
            <a:off x="427220" y="1103900"/>
            <a:ext cx="877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</a:rPr>
              <a:t>Katalyzátor obsahující přechodový kov pro zpracování bioetanolu na cennější látky</a:t>
            </a:r>
          </a:p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b="1" dirty="0" err="1"/>
              <a:t>F</a:t>
            </a:r>
            <a:r>
              <a:rPr lang="cs-CZ" b="1" baseline="-25000" dirty="0" err="1"/>
              <a:t>užit</a:t>
            </a:r>
            <a:r>
              <a:rPr lang="cs-CZ" b="1" dirty="0"/>
              <a:t> </a:t>
            </a:r>
            <a:r>
              <a:rPr lang="cs-CZ" dirty="0"/>
              <a:t>(TN02000044/5-V16)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EA87F547-AE87-4ACE-93A8-2E53FE2D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29" y="1979351"/>
            <a:ext cx="5670847" cy="412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6" rIns="68574" bIns="34286"/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Vyvinutý katalyzátor je určen pro přeměnu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bioethanolu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spojenou s kondenzací nových vazeb C–C a dehydratací za vzniku uhlovodíků a derivátů uhlovodíků s uhlíkovým řetězcem delším než tři (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 produktů: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1-butanolu,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butanalu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3n produktů: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2-ethyl-1-butanolu, 1-hexanolu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2n-1 produktů: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2-propanolu a acetonu).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Katalyzátor je připraven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mokrou impregnací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částic aktivního uhlí (zrn o velikosti v rozmezí od 1 do 30 mm či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extrudátů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největším rozměrem v rozmezí od 1 do 30 mm) roztokem soli dusičnanu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skanditého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vakuové rotační odparce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vysušení katalyzátoru na 95 °C se katalyzátor zahřívá v proudu inertního plynu, s výhodou při rychlosti nárůstu teploty 15 °C min⁻¹ do 400 °C. Vznikne tak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katalyzátor Sc</a:t>
            </a:r>
            <a:r>
              <a:rPr lang="cs-CZ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obsahem Sc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rozmezí od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do 40 hm.%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cs typeface="Arial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ACA0E86-1D82-454B-9E12-B8A973F1DE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179" y="1590224"/>
            <a:ext cx="3005820" cy="22040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EEE5D3-4B74-4ECA-9893-EDAC1FEC14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681" y="3967327"/>
            <a:ext cx="1540460" cy="26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2EA3B-5E89-E8F5-E3ED-14E8D3FA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73CFEC6-ECCA-0D07-C074-AB8B3002CFB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689174" y="4285141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0E5AC79E-7CF4-8986-D2A6-CDA43EC0898F}"/>
              </a:ext>
            </a:extLst>
          </p:cNvPr>
          <p:cNvSpPr/>
          <p:nvPr/>
        </p:nvSpPr>
        <p:spPr>
          <a:xfrm rot="10800000">
            <a:off x="3934057" y="5038606"/>
            <a:ext cx="52622" cy="252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F492FB9F-8B0A-5829-83D4-32DF1656F946}"/>
              </a:ext>
            </a:extLst>
          </p:cNvPr>
          <p:cNvSpPr/>
          <p:nvPr/>
        </p:nvSpPr>
        <p:spPr>
          <a:xfrm rot="5400000">
            <a:off x="6955443" y="4019792"/>
            <a:ext cx="52622" cy="612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7B78CDB-C1AB-432A-1855-0822382C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6623A16-9231-EFAC-ADDC-9507FB3D60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B93811E9-35F8-F77D-C136-D8446CBA1D46}"/>
              </a:ext>
            </a:extLst>
          </p:cNvPr>
          <p:cNvSpPr/>
          <p:nvPr/>
        </p:nvSpPr>
        <p:spPr>
          <a:xfrm>
            <a:off x="586024" y="1292356"/>
            <a:ext cx="8437126" cy="6161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Recyklace elektroodpadu – PVC pro mechanickou recyklaci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– Surovina pro petrochemický průmysl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 hlavní přístupy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Rozpouštědlová separace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Vinyloop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CreaSolv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endParaRPr lang="cs-CZ" dirty="0"/>
          </a:p>
          <a:p>
            <a:pPr lvl="1">
              <a:spcBef>
                <a:spcPts val="300"/>
              </a:spcBef>
            </a:pPr>
            <a:endParaRPr lang="cs-CZ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Zisk aditiv a PVC vysoké čistoty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+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Nízké energetické nároky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Cena selektivních rozpouštědel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Nutná destilační regenerace rozpouštědel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53866D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C0A1427-2349-0E95-89AD-15C93F254E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0"/>
          <a:stretch>
            <a:fillRect/>
          </a:stretch>
        </p:blipFill>
        <p:spPr>
          <a:xfrm>
            <a:off x="5191674" y="3475141"/>
            <a:ext cx="1620000" cy="162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909F9EB-7DC3-E4FC-DC18-28D014A39F8D}"/>
              </a:ext>
            </a:extLst>
          </p:cNvPr>
          <p:cNvSpPr txBox="1">
            <a:spLocks noChangeAspect="1"/>
          </p:cNvSpPr>
          <p:nvPr/>
        </p:nvSpPr>
        <p:spPr>
          <a:xfrm>
            <a:off x="4943054" y="2925372"/>
            <a:ext cx="211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PVC vysrážené z roztoku THF methanolem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186755B-9C89-C05F-DD48-227DFD60CA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066" y="3464959"/>
            <a:ext cx="1620000" cy="162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F46E0E4-BF6D-A0AB-3E25-3F4FEB9CAE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"/>
          <a:stretch>
            <a:fillRect/>
          </a:stretch>
        </p:blipFill>
        <p:spPr>
          <a:xfrm>
            <a:off x="3147870" y="3475141"/>
            <a:ext cx="1620000" cy="1620000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E3DE8F3-8233-82E4-C9FA-B79B3287BF5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724066" y="4274959"/>
            <a:ext cx="423804" cy="10182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FCDCF0C-8DA3-CA1F-EDA2-3EC161C6E69D}"/>
              </a:ext>
            </a:extLst>
          </p:cNvPr>
          <p:cNvSpPr txBox="1">
            <a:spLocks noChangeAspect="1"/>
          </p:cNvSpPr>
          <p:nvPr/>
        </p:nvSpPr>
        <p:spPr>
          <a:xfrm>
            <a:off x="3139961" y="3012158"/>
            <a:ext cx="1693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Roztok PVC v THF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DE2D2DE-A993-C03F-5AB1-060AC8350014}"/>
              </a:ext>
            </a:extLst>
          </p:cNvPr>
          <p:cNvSpPr txBox="1">
            <a:spLocks noChangeAspect="1"/>
          </p:cNvSpPr>
          <p:nvPr/>
        </p:nvSpPr>
        <p:spPr>
          <a:xfrm>
            <a:off x="1067347" y="2972448"/>
            <a:ext cx="1693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Střiž PVC bužírky</a:t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0,3─0,7 mm</a:t>
            </a:r>
          </a:p>
          <a:p>
            <a:pPr algn="ctr"/>
            <a:r>
              <a:rPr lang="cs-CZ" sz="1400" dirty="0"/>
              <a:t> </a:t>
            </a:r>
            <a:endParaRPr lang="en-US" sz="1400" dirty="0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EA6353B3-8303-1910-0CC0-CF204FADB72F}"/>
              </a:ext>
            </a:extLst>
          </p:cNvPr>
          <p:cNvSpPr/>
          <p:nvPr/>
        </p:nvSpPr>
        <p:spPr>
          <a:xfrm rot="10800000">
            <a:off x="7235304" y="3947792"/>
            <a:ext cx="52622" cy="756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CD91B241-57B6-5050-1517-469EF9D53CC5}"/>
              </a:ext>
            </a:extLst>
          </p:cNvPr>
          <p:cNvCxnSpPr>
            <a:cxnSpLocks/>
          </p:cNvCxnSpPr>
          <p:nvPr/>
        </p:nvCxnSpPr>
        <p:spPr>
          <a:xfrm>
            <a:off x="7235478" y="4677242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A8133A7-1587-8870-4A2F-B4573320AB80}"/>
              </a:ext>
            </a:extLst>
          </p:cNvPr>
          <p:cNvCxnSpPr>
            <a:cxnSpLocks/>
          </p:cNvCxnSpPr>
          <p:nvPr/>
        </p:nvCxnSpPr>
        <p:spPr>
          <a:xfrm>
            <a:off x="7235478" y="3964743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E2AED91-9E73-9DD4-45C3-8B9A8EB51A26}"/>
              </a:ext>
            </a:extLst>
          </p:cNvPr>
          <p:cNvSpPr txBox="1">
            <a:spLocks/>
          </p:cNvSpPr>
          <p:nvPr/>
        </p:nvSpPr>
        <p:spPr>
          <a:xfrm>
            <a:off x="7747405" y="3721573"/>
            <a:ext cx="124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PVC vysoké čistoty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0775586-738B-2769-EE25-4BA45DF447DF}"/>
              </a:ext>
            </a:extLst>
          </p:cNvPr>
          <p:cNvSpPr txBox="1">
            <a:spLocks/>
          </p:cNvSpPr>
          <p:nvPr/>
        </p:nvSpPr>
        <p:spPr>
          <a:xfrm>
            <a:off x="7742818" y="4538742"/>
            <a:ext cx="1096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Směs aditiv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4BD3BBC-2F3E-4B7D-D35A-6BFB980B222A}"/>
              </a:ext>
            </a:extLst>
          </p:cNvPr>
          <p:cNvCxnSpPr>
            <a:cxnSpLocks/>
          </p:cNvCxnSpPr>
          <p:nvPr/>
        </p:nvCxnSpPr>
        <p:spPr>
          <a:xfrm>
            <a:off x="3934056" y="5307534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B7131D9-F666-F058-24DD-D19F88DFEC10}"/>
              </a:ext>
            </a:extLst>
          </p:cNvPr>
          <p:cNvSpPr txBox="1">
            <a:spLocks noChangeAspect="1"/>
          </p:cNvSpPr>
          <p:nvPr/>
        </p:nvSpPr>
        <p:spPr>
          <a:xfrm>
            <a:off x="4286592" y="5153645"/>
            <a:ext cx="2637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Separace  nečistot, plniv, barviv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90747B0A-4BC8-9CFA-C2A2-A2F95367828C}"/>
                  </a:ext>
                </a:extLst>
              </p:cNvPr>
              <p:cNvSpPr txBox="1"/>
              <p:nvPr/>
            </p:nvSpPr>
            <p:spPr>
              <a:xfrm>
                <a:off x="6295783" y="5669048"/>
                <a:ext cx="2381890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bar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100 °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90747B0A-4BC8-9CFA-C2A2-A2F95367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783" y="5669048"/>
                <a:ext cx="23818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>
            <a:extLst>
              <a:ext uri="{FF2B5EF4-FFF2-40B4-BE49-F238E27FC236}">
                <a16:creationId xmlns:a16="http://schemas.microsoft.com/office/drawing/2014/main" id="{974A1E95-E1FA-41A5-83C2-C7583A1A4B57}"/>
              </a:ext>
            </a:extLst>
          </p:cNvPr>
          <p:cNvSpPr txBox="1"/>
          <p:nvPr/>
        </p:nvSpPr>
        <p:spPr>
          <a:xfrm>
            <a:off x="1502678" y="967959"/>
            <a:ext cx="631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Surovina pro petrochemický průmysl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b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funk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(TN02000044/5-V17)</a:t>
            </a:r>
          </a:p>
        </p:txBody>
      </p:sp>
    </p:spTree>
    <p:extLst>
      <p:ext uri="{BB962C8B-B14F-4D97-AF65-F5344CB8AC3E}">
        <p14:creationId xmlns:p14="http://schemas.microsoft.com/office/powerpoint/2010/main" val="392903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DC29CE48-C5E2-5BFE-F5CF-1436549B2E64}"/>
              </a:ext>
            </a:extLst>
          </p:cNvPr>
          <p:cNvSpPr/>
          <p:nvPr/>
        </p:nvSpPr>
        <p:spPr>
          <a:xfrm rot="5400000">
            <a:off x="4422489" y="3451619"/>
            <a:ext cx="52622" cy="432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86024" y="1292356"/>
                <a:ext cx="7605476" cy="533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Cíl</a:t>
                </a:r>
                <a:r>
                  <a:rPr lang="cs-CZ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Recyklace elektroodpadu – PVC pro mechanickou recyklaci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– Surovina pro petrochemický průmysl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2.  </a:t>
                </a:r>
                <a:r>
                  <a:rPr lang="cs-CZ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Extrakce aditiv </a:t>
                </a:r>
                <a:r>
                  <a:rPr lang="cs-CZ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sc</a:t>
                </a:r>
                <a:r>
                  <a:rPr lang="cs-CZ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</a:t>
                </a:r>
                <a:r>
                  <a:rPr lang="cs-CZ" u="sng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Snížení koncentrace změkčovadel</a:t>
                </a:r>
                <a:r>
                  <a:rPr lang="cs-CZ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zajištění mechanické recyklovatelnosti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800100" lvl="1" indent="-342900">
                  <a:lnSpc>
                    <a:spcPct val="100000"/>
                  </a:lnSpc>
                  <a:spcBef>
                    <a:spcPts val="300"/>
                  </a:spcBef>
                  <a:spcAft>
                    <a:spcPts val="500"/>
                  </a:spcAft>
                  <a:buFont typeface="Wingdings" panose="05000000000000000000" pitchFamily="2" charset="2"/>
                  <a:buChar char="q"/>
                </a:pP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Vsádkové i průtočné systémy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+"/>
                </a:pP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Bezpečné extrakční činidlo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300"/>
                  </a:spcBef>
                  <a:spcAft>
                    <a:spcPts val="500"/>
                  </a:spcAft>
                  <a:buFont typeface="Arial" panose="020B0604020202020204" pitchFamily="34" charset="0"/>
                  <a:buChar char="+"/>
                </a:pP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Snadná separace ex. č. od aditiv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300"/>
                  </a:spcBef>
                  <a:spcAft>
                    <a:spcPts val="500"/>
                  </a:spcAft>
                  <a:buFont typeface="Arial" panose="020B0604020202020204" pitchFamily="34" charset="0"/>
                  <a:buChar char="−"/>
                </a:pP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Vysokotlaká zařízení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endParaRPr lang="cs-CZ" dirty="0">
                  <a:solidFill>
                    <a:srgbClr val="53866D"/>
                  </a:solidFill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4" y="1292356"/>
                <a:ext cx="7605476" cy="5338641"/>
              </a:xfrm>
              <a:prstGeom prst="rect">
                <a:avLst/>
              </a:prstGeom>
              <a:blipFill>
                <a:blip r:embed="rId5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D93734B-0AC6-ADA5-B646-0C235E5E3F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8531" y="2954992"/>
            <a:ext cx="1440000" cy="144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90BBF3-0BDB-1392-A411-AEFDA849D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245" y="2954992"/>
            <a:ext cx="1440000" cy="144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5B58D86-5931-7E7B-7D86-25A1811EA1F2}"/>
              </a:ext>
            </a:extLst>
          </p:cNvPr>
          <p:cNvSpPr txBox="1"/>
          <p:nvPr/>
        </p:nvSpPr>
        <p:spPr>
          <a:xfrm>
            <a:off x="2091858" y="4394992"/>
            <a:ext cx="2893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PVC-P kabelová izolace po scCO</a:t>
            </a:r>
            <a:r>
              <a:rPr lang="cs-CZ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batch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2hod 120°C 170 bar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595356-B5B1-5D7A-7177-9AC1E410A0AF}"/>
              </a:ext>
            </a:extLst>
          </p:cNvPr>
          <p:cNvSpPr txBox="1">
            <a:spLocks noChangeAspect="1"/>
          </p:cNvSpPr>
          <p:nvPr/>
        </p:nvSpPr>
        <p:spPr>
          <a:xfrm>
            <a:off x="476526" y="4365070"/>
            <a:ext cx="1693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Střiž PVC bužírky</a:t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0,3─0,7 mm</a:t>
            </a:r>
          </a:p>
          <a:p>
            <a:pPr algn="ctr"/>
            <a:r>
              <a:rPr lang="cs-CZ" sz="1400" dirty="0"/>
              <a:t> </a:t>
            </a:r>
            <a:endParaRPr lang="en-US" sz="1400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9A6CAA0-6F79-3B7D-D277-F52218E3FAB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2043245" y="3674992"/>
            <a:ext cx="775286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F7F2336E-4F01-0913-D7C6-FC9399A94F95}"/>
              </a:ext>
            </a:extLst>
          </p:cNvPr>
          <p:cNvSpPr/>
          <p:nvPr/>
        </p:nvSpPr>
        <p:spPr>
          <a:xfrm rot="10800000">
            <a:off x="4664800" y="2999669"/>
            <a:ext cx="52622" cy="1332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62ABE5D3-9021-1BBD-982B-6A4B4A2BA72B}"/>
              </a:ext>
            </a:extLst>
          </p:cNvPr>
          <p:cNvCxnSpPr>
            <a:cxnSpLocks/>
          </p:cNvCxnSpPr>
          <p:nvPr/>
        </p:nvCxnSpPr>
        <p:spPr>
          <a:xfrm>
            <a:off x="4674572" y="3674992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9643B28E-7833-02FE-0C54-B52111485145}"/>
              </a:ext>
            </a:extLst>
          </p:cNvPr>
          <p:cNvCxnSpPr>
            <a:cxnSpLocks/>
          </p:cNvCxnSpPr>
          <p:nvPr/>
        </p:nvCxnSpPr>
        <p:spPr>
          <a:xfrm>
            <a:off x="4665146" y="3029220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9CD0A38-BC58-CDCE-43C3-EA2591E4ED42}"/>
              </a:ext>
            </a:extLst>
          </p:cNvPr>
          <p:cNvSpPr txBox="1">
            <a:spLocks/>
          </p:cNvSpPr>
          <p:nvPr/>
        </p:nvSpPr>
        <p:spPr>
          <a:xfrm>
            <a:off x="5176901" y="3367116"/>
            <a:ext cx="1674976" cy="584775"/>
          </a:xfrm>
          <a:prstGeom prst="rect">
            <a:avLst/>
          </a:prstGeom>
          <a:noFill/>
          <a:ln w="15875">
            <a:solidFill>
              <a:srgbClr val="F04E23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PVC se sníženou koncentrací </a:t>
            </a:r>
            <a:r>
              <a:rPr lang="cs-CZ" sz="1600" dirty="0"/>
              <a:t>aditiv</a:t>
            </a:r>
            <a:endParaRPr lang="en-US" sz="1600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E85F77C-5E3D-23C6-91DB-609B15AD0A73}"/>
              </a:ext>
            </a:extLst>
          </p:cNvPr>
          <p:cNvSpPr txBox="1">
            <a:spLocks/>
          </p:cNvSpPr>
          <p:nvPr/>
        </p:nvSpPr>
        <p:spPr>
          <a:xfrm>
            <a:off x="5148363" y="417778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Aditiva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1F7A1CC4-A43D-6DA4-095D-F875E1517AA8}"/>
                  </a:ext>
                </a:extLst>
              </p:cNvPr>
              <p:cNvSpPr txBox="1"/>
              <p:nvPr/>
            </p:nvSpPr>
            <p:spPr>
              <a:xfrm>
                <a:off x="6134786" y="5465676"/>
                <a:ext cx="2597141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=100−500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bar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s-CZ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73050" indent="-273050" algn="ctr" defTabSz="360363">
                  <a:tabLst>
                    <a:tab pos="3603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=120 °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1F7A1CC4-A43D-6DA4-095D-F875E1517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786" y="5465676"/>
                <a:ext cx="259714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43774E6C-C526-2CA0-B384-B86C9E94B25F}"/>
              </a:ext>
            </a:extLst>
          </p:cNvPr>
          <p:cNvCxnSpPr>
            <a:cxnSpLocks/>
          </p:cNvCxnSpPr>
          <p:nvPr/>
        </p:nvCxnSpPr>
        <p:spPr>
          <a:xfrm>
            <a:off x="4665146" y="4331669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CC55929-1C99-F3E9-7C25-4864C4CC17E2}"/>
              </a:ext>
            </a:extLst>
          </p:cNvPr>
          <p:cNvSpPr txBox="1"/>
          <p:nvPr/>
        </p:nvSpPr>
        <p:spPr>
          <a:xfrm>
            <a:off x="5177072" y="2859943"/>
            <a:ext cx="741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CO</a:t>
            </a:r>
            <a:r>
              <a:rPr lang="cs-CZ" sz="1600" baseline="-25000" dirty="0"/>
              <a:t>2</a:t>
            </a:r>
            <a:endParaRPr lang="en-US" sz="1600" dirty="0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B75A99F0-13B4-3B75-84F3-AC14741CF009}"/>
              </a:ext>
            </a:extLst>
          </p:cNvPr>
          <p:cNvSpPr/>
          <p:nvPr/>
        </p:nvSpPr>
        <p:spPr>
          <a:xfrm rot="5400000">
            <a:off x="7127186" y="3353248"/>
            <a:ext cx="52622" cy="612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bdélník: se zakulacenými rohy 61">
            <a:extLst>
              <a:ext uri="{FF2B5EF4-FFF2-40B4-BE49-F238E27FC236}">
                <a16:creationId xmlns:a16="http://schemas.microsoft.com/office/drawing/2014/main" id="{A4C2C096-128C-3BF9-8777-5E3139B747AD}"/>
              </a:ext>
            </a:extLst>
          </p:cNvPr>
          <p:cNvSpPr/>
          <p:nvPr/>
        </p:nvSpPr>
        <p:spPr>
          <a:xfrm rot="10800000">
            <a:off x="7407047" y="3281248"/>
            <a:ext cx="52622" cy="756000"/>
          </a:xfrm>
          <a:prstGeom prst="round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E8B89CB9-5695-6C52-661A-608313CC3ABA}"/>
              </a:ext>
            </a:extLst>
          </p:cNvPr>
          <p:cNvCxnSpPr>
            <a:cxnSpLocks/>
          </p:cNvCxnSpPr>
          <p:nvPr/>
        </p:nvCxnSpPr>
        <p:spPr>
          <a:xfrm>
            <a:off x="7407221" y="4010698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Přímá spojnice se šipkou 1023">
            <a:extLst>
              <a:ext uri="{FF2B5EF4-FFF2-40B4-BE49-F238E27FC236}">
                <a16:creationId xmlns:a16="http://schemas.microsoft.com/office/drawing/2014/main" id="{8C10D1FE-FBB1-0971-8DAE-B45150F81798}"/>
              </a:ext>
            </a:extLst>
          </p:cNvPr>
          <p:cNvCxnSpPr>
            <a:cxnSpLocks/>
          </p:cNvCxnSpPr>
          <p:nvPr/>
        </p:nvCxnSpPr>
        <p:spPr>
          <a:xfrm>
            <a:off x="7407221" y="3298199"/>
            <a:ext cx="5025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ovéPole 1024">
            <a:extLst>
              <a:ext uri="{FF2B5EF4-FFF2-40B4-BE49-F238E27FC236}">
                <a16:creationId xmlns:a16="http://schemas.microsoft.com/office/drawing/2014/main" id="{A0061692-9482-6EF9-68A4-7AF294AB9F9A}"/>
              </a:ext>
            </a:extLst>
          </p:cNvPr>
          <p:cNvSpPr txBox="1">
            <a:spLocks/>
          </p:cNvSpPr>
          <p:nvPr/>
        </p:nvSpPr>
        <p:spPr>
          <a:xfrm>
            <a:off x="7904200" y="3040001"/>
            <a:ext cx="1133240" cy="523220"/>
          </a:xfrm>
          <a:prstGeom prst="rect">
            <a:avLst/>
          </a:prstGeom>
          <a:noFill/>
          <a:ln w="15875">
            <a:solidFill>
              <a:srgbClr val="F04E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Mechanická recyklace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TextovéPole 1026">
            <a:extLst>
              <a:ext uri="{FF2B5EF4-FFF2-40B4-BE49-F238E27FC236}">
                <a16:creationId xmlns:a16="http://schemas.microsoft.com/office/drawing/2014/main" id="{C70BE2C0-F607-ACD7-D0E9-0A0501ABAED3}"/>
              </a:ext>
            </a:extLst>
          </p:cNvPr>
          <p:cNvSpPr txBox="1">
            <a:spLocks/>
          </p:cNvSpPr>
          <p:nvPr/>
        </p:nvSpPr>
        <p:spPr>
          <a:xfrm>
            <a:off x="7909721" y="3851524"/>
            <a:ext cx="1133240" cy="307777"/>
          </a:xfrm>
          <a:prstGeom prst="rect">
            <a:avLst/>
          </a:prstGeom>
          <a:noFill/>
          <a:ln w="15875">
            <a:solidFill>
              <a:srgbClr val="F04E2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Methanolýza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8" name="Přímá spojnice se šipkou 1027">
            <a:extLst>
              <a:ext uri="{FF2B5EF4-FFF2-40B4-BE49-F238E27FC236}">
                <a16:creationId xmlns:a16="http://schemas.microsoft.com/office/drawing/2014/main" id="{678D90D3-41B3-6C84-D072-E67E445051F6}"/>
              </a:ext>
            </a:extLst>
          </p:cNvPr>
          <p:cNvCxnSpPr>
            <a:cxnSpLocks/>
          </p:cNvCxnSpPr>
          <p:nvPr/>
        </p:nvCxnSpPr>
        <p:spPr>
          <a:xfrm rot="5400000">
            <a:off x="8332341" y="4311398"/>
            <a:ext cx="288000" cy="0"/>
          </a:xfrm>
          <a:prstGeom prst="straightConnector1">
            <a:avLst/>
          </a:prstGeom>
          <a:ln w="60325">
            <a:solidFill>
              <a:srgbClr val="F04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ovéPole 1028">
            <a:extLst>
              <a:ext uri="{FF2B5EF4-FFF2-40B4-BE49-F238E27FC236}">
                <a16:creationId xmlns:a16="http://schemas.microsoft.com/office/drawing/2014/main" id="{B8F7A153-DECE-C5F7-DEBD-6FAF32063E55}"/>
              </a:ext>
            </a:extLst>
          </p:cNvPr>
          <p:cNvSpPr txBox="1">
            <a:spLocks/>
          </p:cNvSpPr>
          <p:nvPr/>
        </p:nvSpPr>
        <p:spPr>
          <a:xfrm>
            <a:off x="7124203" y="4463495"/>
            <a:ext cx="1913237" cy="523220"/>
          </a:xfrm>
          <a:prstGeom prst="rect">
            <a:avLst/>
          </a:prstGeom>
          <a:noFill/>
          <a:ln w="15875">
            <a:solidFill>
              <a:srgbClr val="F04E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Surovina pro petrochemický průmysl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D1763E4-FFDF-4CF2-8A0C-E0EEB6197F1E}"/>
              </a:ext>
            </a:extLst>
          </p:cNvPr>
          <p:cNvSpPr txBox="1"/>
          <p:nvPr/>
        </p:nvSpPr>
        <p:spPr>
          <a:xfrm>
            <a:off x="1502678" y="967959"/>
            <a:ext cx="631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Surovina pro petrochemický průmysl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b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funk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(TN02000044/5-V17)</a:t>
            </a:r>
          </a:p>
        </p:txBody>
      </p:sp>
    </p:spTree>
    <p:extLst>
      <p:ext uri="{BB962C8B-B14F-4D97-AF65-F5344CB8AC3E}">
        <p14:creationId xmlns:p14="http://schemas.microsoft.com/office/powerpoint/2010/main" val="205365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0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 dirty="0">
                    <a:solidFill>
                      <a:srgbClr val="339966"/>
                    </a:solidFill>
                    <a:latin typeface="Arial" charset="0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ovéPole 3"/>
            <p:cNvSpPr txBox="1"/>
            <p:nvPr/>
          </p:nvSpPr>
          <p:spPr>
            <a:xfrm>
              <a:off x="693683" y="1641423"/>
              <a:ext cx="8023097" cy="50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9583ED6-6C8E-47BC-B0FB-A6F5050B353F}"/>
              </a:ext>
            </a:extLst>
          </p:cNvPr>
          <p:cNvSpPr txBox="1"/>
          <p:nvPr/>
        </p:nvSpPr>
        <p:spPr>
          <a:xfrm>
            <a:off x="2913363" y="2286102"/>
            <a:ext cx="378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US" sz="2800" b="1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DE731C2C-B5BC-4BBA-A553-52B0C2CE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109" y="3603043"/>
            <a:ext cx="2791340" cy="83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3C0ADDE-ABE7-409A-A920-93000CDC54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57" b="30663"/>
          <a:stretch/>
        </p:blipFill>
        <p:spPr>
          <a:xfrm>
            <a:off x="6208295" y="4965282"/>
            <a:ext cx="2707105" cy="9875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25F658-A522-419C-A984-80A54DCF1C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59" y="4965532"/>
            <a:ext cx="2781446" cy="914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C2A5C9-452B-4893-8201-A2DF041236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86" y="3603043"/>
            <a:ext cx="1945108" cy="106563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709" y="3665542"/>
            <a:ext cx="2797539" cy="7749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FF8947B-7CC8-42A7-B130-8663009EAD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351" y="4771582"/>
            <a:ext cx="1682151" cy="11880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E007A0-C25F-4944-9B67-BF0104FAE1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665" y="6142876"/>
            <a:ext cx="1726597" cy="6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21100"/>
              </p:ext>
            </p:extLst>
          </p:nvPr>
        </p:nvGraphicFramePr>
        <p:xfrm>
          <a:off x="693683" y="1759736"/>
          <a:ext cx="7756633" cy="44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570">
                  <a:extLst>
                    <a:ext uri="{9D8B030D-6E8A-4147-A177-3AD203B41FA5}">
                      <a16:colId xmlns:a16="http://schemas.microsoft.com/office/drawing/2014/main" val="824020784"/>
                    </a:ext>
                  </a:extLst>
                </a:gridCol>
                <a:gridCol w="5571072">
                  <a:extLst>
                    <a:ext uri="{9D8B030D-6E8A-4147-A177-3AD203B41FA5}">
                      <a16:colId xmlns:a16="http://schemas.microsoft.com/office/drawing/2014/main" val="2418795047"/>
                    </a:ext>
                  </a:extLst>
                </a:gridCol>
                <a:gridCol w="1024991">
                  <a:extLst>
                    <a:ext uri="{9D8B030D-6E8A-4147-A177-3AD203B41FA5}">
                      <a16:colId xmlns:a16="http://schemas.microsoft.com/office/drawing/2014/main" val="682734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Výsledek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Popis výsledku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Druh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3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Využití skleníku z renovovaných  fotovoltaických panelů v reálném prostředí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</a:t>
                      </a:r>
                      <a:r>
                        <a:rPr kumimoji="0" lang="en-US" sz="16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</a:t>
                      </a:r>
                      <a:endParaRPr kumimoji="0" lang="en-US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3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V13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Studie efektů z opětovného použití a renovace baterií a akumulátorů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V18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Patent týkající se technologie zpracování tonerových kazet za účelem získání tonerového prášku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baseline="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</a:t>
                      </a:r>
                      <a:endParaRPr lang="cs-CZ" sz="1600" kern="1200" baseline="-25000" dirty="0">
                        <a:solidFill>
                          <a:srgbClr val="3399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4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V14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Fluidní spalování nového typu paliva z ČK a odpadu z automobilového průmyslu, nebo elektroodpadu s optimalizovanými vlastnostmi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baseline="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</a:t>
                      </a:r>
                      <a:endParaRPr lang="cs-CZ" sz="1600" kern="1200" baseline="-25000" dirty="0">
                        <a:solidFill>
                          <a:srgbClr val="3399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3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V15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Nový systém řízení některých briketovacích lisů. Funkční vzorek nové technologie, použité na existujících strojích.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err="1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cs-CZ" sz="1600" kern="1200" baseline="-25000" dirty="0" err="1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funk</a:t>
                      </a:r>
                      <a:endParaRPr lang="cs-CZ" sz="1600" kern="1200" baseline="-25000" dirty="0">
                        <a:solidFill>
                          <a:srgbClr val="3399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710459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V16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Katalyzátor obsahující přechodový kov pro zpracování bioetanolu na cennější látky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cs-CZ" sz="1600" baseline="-25000" dirty="0" err="1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užit</a:t>
                      </a:r>
                      <a:endParaRPr lang="cs-CZ" sz="1600" dirty="0">
                        <a:solidFill>
                          <a:srgbClr val="3399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1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V17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Surovina pro petrochemický průmysl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err="1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cs-CZ" sz="1600" kern="1200" baseline="-25000" dirty="0" err="1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funk</a:t>
                      </a:r>
                      <a:endParaRPr lang="cs-CZ" sz="1600" dirty="0">
                        <a:solidFill>
                          <a:srgbClr val="3399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28003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0" y="11481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 5 – Udržitelná energetika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910ED-93B9-1B7C-6A99-84A3EDA78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85" y="1549883"/>
            <a:ext cx="8229600" cy="23397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Zprovoznění repasované FVE na skleníkách areálu VÚK, v. v. i.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Celkem umístěno vybraných 48 ks repasovaných FV panelů, které byly v roce 2023 kvůli závadám vyřazeny z průmyslové FVE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Každý panel je vybaven </a:t>
            </a:r>
            <a:r>
              <a:rPr lang="cs-CZ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optimizérem</a:t>
            </a: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SolarEdge</a:t>
            </a: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, který umožňuje sledování jeho výkonu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Zbytkový špičkový výkon FV panelů 150 – 180 </a:t>
            </a:r>
            <a:r>
              <a:rPr lang="cs-CZ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Wp</a:t>
            </a: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Celkový instalovaný špičkový výkon 8,2 kWp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V současné době probíhá sledování vlivu zastínění solárními panely na produkci květin a monitoring výkonu FVE v běžném provozu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85F570-5FED-219F-DDBA-68E0643D6E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93" y="3989433"/>
            <a:ext cx="4372586" cy="286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644EA04-280E-4967-A459-8818CFABA527}"/>
              </a:ext>
            </a:extLst>
          </p:cNvPr>
          <p:cNvSpPr txBox="1"/>
          <p:nvPr/>
        </p:nvSpPr>
        <p:spPr>
          <a:xfrm>
            <a:off x="436142" y="988824"/>
            <a:ext cx="877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Využití skleníku z renovovaných  fotovoltaických panelů v reálném prostředí</a:t>
            </a:r>
          </a:p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tech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(TN02000044/5-V12)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013A059-E1C4-422B-9F49-9A3107F2F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80" y="3889599"/>
            <a:ext cx="3971429" cy="2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CF00-0498-49D2-590A-7AE62854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320159F-97D4-4054-AB9C-B4B94D2C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DF7F8BA-49F3-0E2B-4B9F-2B675B2A4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82E72-8454-9BC1-C668-BC9CA0E4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9" y="1037658"/>
            <a:ext cx="8229600" cy="49360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b="1" kern="1200" dirty="0"/>
              <a:t>Přijatý </a:t>
            </a: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  <a:r>
              <a:rPr lang="cs-CZ" sz="16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21</a:t>
            </a:r>
            <a:r>
              <a:rPr lang="cs-CZ" sz="1600" b="1" kern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Conference on Sustainable Development of Energy, Water and Environment Systems (SDEWES) </a:t>
            </a: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2026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Potenciál publikace v Q1 </a:t>
            </a:r>
            <a:r>
              <a:rPr lang="cs-CZ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journalech</a:t>
            </a: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během Q3 2026 – Q1 2027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Navržena robustní metodika hodnocení ekonomické konkurenceschopnosti vyřazených FV panelů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Vlastní metodika založena na principu </a:t>
            </a: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LCOE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Ekonomický konkurenceschopnost vyřazených FV panelů za současných tržních podmínek a na základě </a:t>
            </a:r>
            <a:r>
              <a:rPr lang="cs-CZ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výsledků extenzivního laboratorního měření</a:t>
            </a:r>
          </a:p>
        </p:txBody>
      </p:sp>
      <p:pic>
        <p:nvPicPr>
          <p:cNvPr id="2050" name="Obrázek 6">
            <a:extLst>
              <a:ext uri="{FF2B5EF4-FFF2-40B4-BE49-F238E27FC236}">
                <a16:creationId xmlns:a16="http://schemas.microsoft.com/office/drawing/2014/main" id="{C1EE6819-09C4-0BDD-2B5A-F245331F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67" y="3429000"/>
            <a:ext cx="3822733" cy="304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22437A2-A31D-78E7-66AB-5F667C6B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320" y="15138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01E29-6EFE-4C38-E96E-DD47CFA8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320" y="6581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A841D-2536-AE70-626B-43A9DA560F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54" y="3429000"/>
            <a:ext cx="3912865" cy="304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43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A1012-AFD1-F366-0AB6-9DE86F14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CF4B0EA-0E8C-87DD-CAB0-24839B47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94346E2-9368-000E-55E8-24AEF6EE35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70CBC57-FAE0-B625-F8B7-D43FB4DA1E93}"/>
              </a:ext>
            </a:extLst>
          </p:cNvPr>
          <p:cNvSpPr/>
          <p:nvPr/>
        </p:nvSpPr>
        <p:spPr>
          <a:xfrm>
            <a:off x="470779" y="1666395"/>
            <a:ext cx="8569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Ověření opětovného použití vyřazených baterií LMT jako úložiště pro fotovoltaickou elektrárnu z repasovaných solárních panelů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latin typeface="Arial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2347FA-6BAF-859C-5243-F2DEF2023EC8}"/>
              </a:ext>
            </a:extLst>
          </p:cNvPr>
          <p:cNvSpPr txBox="1"/>
          <p:nvPr/>
        </p:nvSpPr>
        <p:spPr>
          <a:xfrm>
            <a:off x="470779" y="5506839"/>
            <a:ext cx="833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Výstupem bude studie s  metodikou přípravy vyřazených baterií LMT pro opětovné použití, výpočtem očekávaných environmentálních úspor a ekonomickou analýzou</a:t>
            </a:r>
          </a:p>
        </p:txBody>
      </p:sp>
      <p:sp>
        <p:nvSpPr>
          <p:cNvPr id="4" name="AutoShape 2" descr="Vygenerovaný obrázek: Obnovitelná energie a udržitelnost">
            <a:extLst>
              <a:ext uri="{FF2B5EF4-FFF2-40B4-BE49-F238E27FC236}">
                <a16:creationId xmlns:a16="http://schemas.microsoft.com/office/drawing/2014/main" id="{395A0169-3840-EAEA-0C50-D18AD5ABB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855663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25B169-A083-7600-5A5C-A6EC52866B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2489306"/>
            <a:ext cx="4520845" cy="11862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E974EB-B90E-ED0C-0F60-99745921E4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260" y="2531403"/>
            <a:ext cx="4410429" cy="266955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65D6E9-09FD-F92A-2852-7F4E8D82F2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59" y="3675567"/>
            <a:ext cx="3724323" cy="152539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77CDA7-45D4-4BCF-BF61-A8B6D879C623}"/>
              </a:ext>
            </a:extLst>
          </p:cNvPr>
          <p:cNvSpPr txBox="1"/>
          <p:nvPr/>
        </p:nvSpPr>
        <p:spPr>
          <a:xfrm>
            <a:off x="470779" y="989106"/>
            <a:ext cx="877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 efektů z opětovného použití a renovace baterií a akumulátorů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(TN02000044/5-V13)</a:t>
            </a:r>
          </a:p>
        </p:txBody>
      </p:sp>
    </p:spTree>
    <p:extLst>
      <p:ext uri="{BB962C8B-B14F-4D97-AF65-F5344CB8AC3E}">
        <p14:creationId xmlns:p14="http://schemas.microsoft.com/office/powerpoint/2010/main" val="348436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6E2A354-E347-3858-C6A4-1F2D1C65024A}"/>
              </a:ext>
            </a:extLst>
          </p:cNvPr>
          <p:cNvSpPr/>
          <p:nvPr/>
        </p:nvSpPr>
        <p:spPr>
          <a:xfrm>
            <a:off x="594860" y="1614290"/>
            <a:ext cx="53728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Tisková/tonerová kazeta obsahuje nejen zásobník s tonerovým práškem, ale i další mechanické části: fotocitlivý válec, stírací lištu, dávkovací/vývojový válec, ozubená kola, pružiny, těsnění a čip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 „prázdné“ kazety je důležité, že prázdná neznamená úplně bez toneru − každá kazeta může obsahovat asi 8 % zbytkového toneru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současné době probíhá testování 2. generace technologie rozdružení tonerových kazet a systému filtrace tonerového prachu</a:t>
            </a:r>
            <a:endParaRPr lang="cs-CZ" dirty="0">
              <a:latin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07F0E5-BAD1-87B9-5CB1-54D9932CD4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9575" y="4936613"/>
            <a:ext cx="2877177" cy="1835673"/>
          </a:xfrm>
          <a:prstGeom prst="rect">
            <a:avLst/>
          </a:prstGeom>
        </p:spPr>
      </p:pic>
      <p:pic>
        <p:nvPicPr>
          <p:cNvPr id="12" name="Obrázek 11" descr="Obsah obrázku inženýrství, území, interiér, stroj/přístroj&#10;&#10;Popis byl vytvořen automaticky">
            <a:extLst>
              <a:ext uri="{FF2B5EF4-FFF2-40B4-BE49-F238E27FC236}">
                <a16:creationId xmlns:a16="http://schemas.microsoft.com/office/drawing/2014/main" id="{7AE316B6-F6AD-FC68-7EC8-2E97413227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837" y="1878248"/>
            <a:ext cx="2495054" cy="48366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BDEAB10-B9CC-4F24-9E21-6298DE9FEFF7}"/>
              </a:ext>
            </a:extLst>
          </p:cNvPr>
          <p:cNvSpPr txBox="1"/>
          <p:nvPr/>
        </p:nvSpPr>
        <p:spPr>
          <a:xfrm>
            <a:off x="548386" y="967959"/>
            <a:ext cx="805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Patent týkající se technologie zpracování tonerových kazet za účelem získání tonerového prášku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(TN02000044/5-V18)</a:t>
            </a:r>
          </a:p>
        </p:txBody>
      </p:sp>
    </p:spTree>
    <p:extLst>
      <p:ext uri="{BB962C8B-B14F-4D97-AF65-F5344CB8AC3E}">
        <p14:creationId xmlns:p14="http://schemas.microsoft.com/office/powerpoint/2010/main" val="268479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E883-005D-EA6A-D03B-4D876A50E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0E98042-CD7F-1C34-C20F-F8C4ECD7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D602D5-5799-01CE-3785-7DE89005C5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E1CC84-61DB-4F58-AF3F-32EFF3B1016F}"/>
              </a:ext>
            </a:extLst>
          </p:cNvPr>
          <p:cNvSpPr txBox="1"/>
          <p:nvPr/>
        </p:nvSpPr>
        <p:spPr>
          <a:xfrm>
            <a:off x="436142" y="988824"/>
            <a:ext cx="877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Fluidní spalování nového typu paliva z ČK a odpadu z automobilového průmyslu, nebo elektroodpadu s optimalizovanými vlastnostmi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(TN02000044/5-V13)</a:t>
            </a:r>
          </a:p>
        </p:txBody>
      </p:sp>
      <p:graphicFrame>
        <p:nvGraphicFramePr>
          <p:cNvPr id="10" name="Table 32">
            <a:extLst>
              <a:ext uri="{FF2B5EF4-FFF2-40B4-BE49-F238E27FC236}">
                <a16:creationId xmlns:a16="http://schemas.microsoft.com/office/drawing/2014/main" id="{212D024B-2030-4CC1-BDC1-3CF558766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35134"/>
              </p:ext>
            </p:extLst>
          </p:nvPr>
        </p:nvGraphicFramePr>
        <p:xfrm>
          <a:off x="568323" y="2125913"/>
          <a:ext cx="6700671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6730">
                  <a:extLst>
                    <a:ext uri="{9D8B030D-6E8A-4147-A177-3AD203B41FA5}">
                      <a16:colId xmlns:a16="http://schemas.microsoft.com/office/drawing/2014/main" val="81573386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85358363"/>
                    </a:ext>
                  </a:extLst>
                </a:gridCol>
                <a:gridCol w="1576521">
                  <a:extLst>
                    <a:ext uri="{9D8B030D-6E8A-4147-A177-3AD203B41FA5}">
                      <a16:colId xmlns:a16="http://schemas.microsoft.com/office/drawing/2014/main" val="3208408674"/>
                    </a:ext>
                  </a:extLst>
                </a:gridCol>
                <a:gridCol w="1576521">
                  <a:extLst>
                    <a:ext uri="{9D8B030D-6E8A-4147-A177-3AD203B41FA5}">
                      <a16:colId xmlns:a16="http://schemas.microsoft.com/office/drawing/2014/main" val="4259394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Parametr</a:t>
                      </a:r>
                      <a:endParaRPr lang="en-ZA" b="1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Jednotka</a:t>
                      </a:r>
                      <a:endParaRPr lang="en-ZA" b="1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b="1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20:1 hm.</a:t>
                      </a:r>
                      <a:endParaRPr lang="en-ZA" b="1" baseline="0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b="1" baseline="0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10:1 hm.</a:t>
                      </a:r>
                      <a:endParaRPr lang="en-ZA" b="1" baseline="0" dirty="0">
                        <a:solidFill>
                          <a:srgbClr val="3399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46631"/>
                  </a:ext>
                </a:extLst>
              </a:tr>
              <a:tr h="255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Spalné teplo</a:t>
                      </a:r>
                      <a:endParaRPr lang="en-ZA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MJ/kg</a:t>
                      </a:r>
                      <a:endParaRPr lang="en-ZA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09434"/>
                  </a:ext>
                </a:extLst>
              </a:tr>
              <a:tr h="2021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Výhřevnost</a:t>
                      </a:r>
                      <a:endParaRPr lang="en-ZA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MJ/kg</a:t>
                      </a:r>
                      <a:endParaRPr lang="en-ZA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11,62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13,78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99357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Vlhkost</a:t>
                      </a:r>
                      <a:endParaRPr lang="en-ZA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hm.%</a:t>
                      </a:r>
                      <a:endParaRPr lang="en-ZA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36157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8EF19AA0-5F1F-4989-943E-1A108C9C1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80" y="3871162"/>
            <a:ext cx="8304401" cy="27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6" rIns="68574" bIns="34286"/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 zahrnovala optimalizace spalovacího procesu − spalování při vysoké teplotě nad 850–1100 °C ve fluidní vrstvě s dobou zdržení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nejméně 2 sekundy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došlo k rozkladu případných dioxinových prekurzoru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spalin na výstupu ze zařízení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kovů a těžkých kovů (Mg, K, Ca,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Zn, As, P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zůstala v popelu, zatímco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uvolňoval převážně do spalin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Vzhledem k vyšším koncentracím SO</a:t>
            </a:r>
            <a:r>
              <a:rPr lang="cs-CZ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cs-CZ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, je nutné </a:t>
            </a:r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odsíření spalin standardní technologií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cs typeface="Arial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E8C133-C52D-4509-BB7B-A24C683F1ECB}"/>
              </a:ext>
            </a:extLst>
          </p:cNvPr>
          <p:cNvSpPr txBox="1"/>
          <p:nvPr/>
        </p:nvSpPr>
        <p:spPr>
          <a:xfrm>
            <a:off x="568323" y="1741778"/>
            <a:ext cx="705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Směsné pelety (</a:t>
            </a:r>
            <a:r>
              <a:rPr lang="cs-CZ" b="1" dirty="0"/>
              <a:t>ČOV kaly/tonerový prášek</a:t>
            </a:r>
            <a:r>
              <a:rPr lang="cs-CZ" dirty="0"/>
              <a:t>)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8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1CD27D9-038A-293B-E76E-5671E5F599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1" y="1508775"/>
            <a:ext cx="7145312" cy="542943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534922-602F-4E25-BAF8-99450D55F6BD}"/>
              </a:ext>
            </a:extLst>
          </p:cNvPr>
          <p:cNvSpPr txBox="1"/>
          <p:nvPr/>
        </p:nvSpPr>
        <p:spPr>
          <a:xfrm>
            <a:off x="436142" y="988824"/>
            <a:ext cx="877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Fluidní spalování nového typu paliva z ČK a odpadu z automobilového průmyslu, nebo elektroodpadu s optimalizovanými vlastnostmi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(TN02000044/5-V14)</a:t>
            </a:r>
          </a:p>
        </p:txBody>
      </p:sp>
    </p:spTree>
    <p:extLst>
      <p:ext uri="{BB962C8B-B14F-4D97-AF65-F5344CB8AC3E}">
        <p14:creationId xmlns:p14="http://schemas.microsoft.com/office/powerpoint/2010/main" val="198714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534922-602F-4E25-BAF8-99450D55F6BD}"/>
              </a:ext>
            </a:extLst>
          </p:cNvPr>
          <p:cNvSpPr txBox="1"/>
          <p:nvPr/>
        </p:nvSpPr>
        <p:spPr>
          <a:xfrm>
            <a:off x="436142" y="988824"/>
            <a:ext cx="877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sz="1800" kern="1200" dirty="0">
                <a:solidFill>
                  <a:srgbClr val="3399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Nový systém řízení některých briketovacích lisů. Funkční vzorek nové technologie, použité na existujících strojích.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‒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200" dirty="0" err="1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cs-CZ" sz="1800" kern="1200" baseline="-25000" dirty="0" err="1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funk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(TN02000044/5-V15)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21E445-1035-413F-A06C-BDBEC958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899113"/>
            <a:ext cx="8304401" cy="48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6" rIns="68574" bIns="34286"/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Vývoj funkčního vzorek zařízení, který využívá osvědčené prvky platformy řady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BrikStar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doplněné o nové komponenty umožňující plnou automatizaci zařízení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Testování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revolučního systému snímání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řízení posunu pístnice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kdy namísto běžných vnějších snímačů pohybu jsou v hlavním lisovacím válci použity indukční senzory vhodné do extrémních tlaků, které jsou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integrovány uvnitř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tělesa hydraulického válce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Dalším z použitých nových řešení je testování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nového typu těsnění do válců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odolává vyšším tlakům, než je tomu u dosud používaných typů těsnění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Úprava lisovací jednotky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‒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lisovací jednotky, tak, aby briketa mohla být vysunována ve směru osy hlavního válce ‒ plynulý odvod briket na větší vzdálenosti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Ó"/>
            </a:pPr>
            <a:endParaRPr lang="cs-CZ" dirty="0">
              <a:cs typeface="Arial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0536935-3F90-4C16-8302-56EFF92C1C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2" y="3594033"/>
            <a:ext cx="2835561" cy="170053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5222DA3-561D-46E0-87C7-A2D3382AE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279" y="3472380"/>
            <a:ext cx="1690396" cy="20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7537"/>
      </p:ext>
    </p:extLst>
  </p:cSld>
  <p:clrMapOvr>
    <a:masterClrMapping/>
  </p:clrMapOvr>
</p:sld>
</file>

<file path=ppt/theme/theme1.xml><?xml version="1.0" encoding="utf-8"?>
<a:theme xmlns:a="http://schemas.openxmlformats.org/drawingml/2006/main" name="Labiola">
  <a:themeElements>
    <a:clrScheme name="Labio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bio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bio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7971</TotalTime>
  <Words>1093</Words>
  <Application>Microsoft Office PowerPoint</Application>
  <PresentationFormat>Předvádění na obrazovce (4:3)</PresentationFormat>
  <Paragraphs>184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Wingdings 2</vt:lpstr>
      <vt:lpstr>Labiola</vt:lpstr>
      <vt:lpstr>Motiv Office</vt:lpstr>
      <vt:lpstr>Dílčí projekt DP 5    Výsledky v roce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Solcova Olga UCHP</dc:creator>
  <cp:lastModifiedBy>Spacilova Marketa UCHP</cp:lastModifiedBy>
  <cp:revision>286</cp:revision>
  <dcterms:created xsi:type="dcterms:W3CDTF">2020-11-12T07:25:54Z</dcterms:created>
  <dcterms:modified xsi:type="dcterms:W3CDTF">2026-06-22T12:40:05Z</dcterms:modified>
</cp:coreProperties>
</file>